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878" r:id="rId1"/>
    <p:sldMasterId id="2147485895" r:id="rId2"/>
    <p:sldMasterId id="2147485912" r:id="rId3"/>
    <p:sldMasterId id="2147485929" r:id="rId4"/>
  </p:sldMasterIdLst>
  <p:notesMasterIdLst>
    <p:notesMasterId r:id="rId25"/>
  </p:notesMasterIdLst>
  <p:handoutMasterIdLst>
    <p:handoutMasterId r:id="rId26"/>
  </p:handoutMasterIdLst>
  <p:sldIdLst>
    <p:sldId id="580" r:id="rId5"/>
    <p:sldId id="575" r:id="rId6"/>
    <p:sldId id="520" r:id="rId7"/>
    <p:sldId id="579" r:id="rId8"/>
    <p:sldId id="576" r:id="rId9"/>
    <p:sldId id="519" r:id="rId10"/>
    <p:sldId id="565" r:id="rId11"/>
    <p:sldId id="521" r:id="rId12"/>
    <p:sldId id="562" r:id="rId13"/>
    <p:sldId id="535" r:id="rId14"/>
    <p:sldId id="537" r:id="rId15"/>
    <p:sldId id="539" r:id="rId16"/>
    <p:sldId id="541" r:id="rId17"/>
    <p:sldId id="542" r:id="rId18"/>
    <p:sldId id="554" r:id="rId19"/>
    <p:sldId id="571" r:id="rId20"/>
    <p:sldId id="555" r:id="rId21"/>
    <p:sldId id="581" r:id="rId22"/>
    <p:sldId id="582" r:id="rId23"/>
    <p:sldId id="583" r:id="rId24"/>
  </p:sldIdLst>
  <p:sldSz cx="9144000" cy="5143500" type="screen16x9"/>
  <p:notesSz cx="6797675" cy="987425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EAB200"/>
    <a:srgbClr val="C6E8FC"/>
    <a:srgbClr val="174261"/>
    <a:srgbClr val="996633"/>
    <a:srgbClr val="663300"/>
    <a:srgbClr val="C5ECF9"/>
    <a:srgbClr val="DFF5FC"/>
    <a:srgbClr val="CC9900"/>
    <a:srgbClr val="C0E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587" autoAdjust="0"/>
    <p:restoredTop sz="50000" autoAdjust="0"/>
  </p:normalViewPr>
  <p:slideViewPr>
    <p:cSldViewPr>
      <p:cViewPr>
        <p:scale>
          <a:sx n="120" d="100"/>
          <a:sy n="120" d="100"/>
        </p:scale>
        <p:origin x="-330" y="-18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1" d="100"/>
          <a:sy n="71" d="100"/>
        </p:scale>
        <p:origin x="3150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0C597AB-BF7B-46FF-9B90-BEAFEFB5CD1A}" type="datetimeFigureOut">
              <a:rPr lang="ru-RU"/>
              <a:pPr>
                <a:defRPr/>
              </a:pPr>
              <a:t>09.09.2025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A379BE2-44CA-4450-8FC0-68C685AB3D8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668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B8BD293-6777-4386-A205-341D2F787F4E}" type="datetimeFigureOut">
              <a:rPr lang="ru-RU"/>
              <a:pPr>
                <a:defRPr/>
              </a:pPr>
              <a:t>09.09.2025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84FC252-E2B8-49D2-AB61-0E1ADE26B84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3903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C4647E-283D-4CC9-8C73-822EC370178D}" type="datetimeFigureOut">
              <a:rPr lang="ru-RU" smtClean="0"/>
              <a:pPr>
                <a:defRPr/>
              </a:pPr>
              <a:t>09.09.2025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38A1-6548-47C0-A591-603F23AF77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52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765886-764A-453F-9020-3115621F66E8}" type="datetimeFigureOut">
              <a:rPr lang="ru-RU" smtClean="0"/>
              <a:pPr>
                <a:defRPr/>
              </a:pPr>
              <a:t>09.09.2025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C63-2847-4FC8-BCB1-F9189A45CC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37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765886-764A-453F-9020-3115621F66E8}" type="datetimeFigureOut">
              <a:rPr lang="ru-RU" smtClean="0"/>
              <a:pPr>
                <a:defRPr/>
              </a:pPr>
              <a:t>09.09.2025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C63-2847-4FC8-BCB1-F9189A45CC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631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765886-764A-453F-9020-3115621F66E8}" type="datetimeFigureOut">
              <a:rPr lang="ru-RU" smtClean="0"/>
              <a:pPr>
                <a:defRPr/>
              </a:pPr>
              <a:t>09.09.2025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C63-2847-4FC8-BCB1-F9189A45CC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6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765886-764A-453F-9020-3115621F66E8}" type="datetimeFigureOut">
              <a:rPr lang="ru-RU" smtClean="0"/>
              <a:pPr>
                <a:defRPr/>
              </a:pPr>
              <a:t>09.09.2025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C63-2847-4FC8-BCB1-F9189A45CC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4115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765886-764A-453F-9020-3115621F66E8}" type="datetimeFigureOut">
              <a:rPr lang="ru-RU" smtClean="0"/>
              <a:pPr>
                <a:defRPr/>
              </a:pPr>
              <a:t>09.09.2025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5CC63-2847-4FC8-BCB1-F9189A45CC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51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8EE9B3-73AE-446B-AD1C-E69B203079D7}" type="datetimeFigureOut">
              <a:rPr lang="ru-RU" smtClean="0"/>
              <a:pPr>
                <a:defRPr/>
              </a:pPr>
              <a:t>09.09.2025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749E5-1E31-4F1A-9406-9E0C9E1A34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24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3EAD46-4C70-47A8-9477-DF4B1AA3BAF4}" type="datetimeFigureOut">
              <a:rPr lang="ru-RU" smtClean="0"/>
              <a:pPr>
                <a:defRPr/>
              </a:pPr>
              <a:t>09.09.2025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C1F58-F669-4B17-A956-4EE8562F9A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18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905735-D08C-4C0F-AE85-2AF4EB975013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F338A1-6548-47C0-A591-603F23AF7740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0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422240-F282-4486-8B32-B703D56B9763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6BAC78-1B43-4B86-AADD-0AFC06234387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23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6BDE79-03CA-48E4-A019-F379D504A12F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A01E2D-7A3E-4EA2-A211-F8F6184AFD06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32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08C37C-3AF6-45A3-88FE-26F6D32E52D2}" type="datetimeFigureOut">
              <a:rPr lang="ru-RU" smtClean="0"/>
              <a:pPr>
                <a:defRPr/>
              </a:pPr>
              <a:t>09.09.2025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BAC78-1B43-4B86-AADD-0AFC062343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97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58A568-5D8E-452E-8B41-87FBA257F1DD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AB7315-F1C3-4C41-842E-EB29B2341D57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57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01A189-D2CB-4E14-95CB-3FD9686B5489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94C2FC-1AEA-4F98-903D-AC02AB3E5733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51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FA73E6-61C0-4DC5-A235-03C716D6DECB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8DCB47-20EC-4F03-BAF1-00A3E09CFCD2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66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9F6078-E04C-4EB2-80C3-E87AF8C5872E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519F50-F2A9-4D28-B5A0-269D43243803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60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DF1287-ABAE-4E03-A720-A7984D63495D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732008-55CF-46F7-A6C8-341097A89755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00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E7A14E-123F-40F1-AC64-773EFC145EF6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E7D321-F1C2-4FD3-93D7-DA8722FA6A1D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00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D300DA-B239-4672-A4C8-BC3EABA2A0B5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05CC63-2847-4FC8-BCB1-F9189A45CC7B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29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362436-81EE-4587-A739-01F491B0FB43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05CC63-2847-4FC8-BCB1-F9189A45CC7B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427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B7952C-1C02-4CC5-A061-2DCDC3D99E50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05CC63-2847-4FC8-BCB1-F9189A45CC7B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83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BCC82B-D854-4814-AC09-963C0F5BD960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05CC63-2847-4FC8-BCB1-F9189A45CC7B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014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B201FA-A5E9-4261-8A67-7C6B599DE480}" type="datetimeFigureOut">
              <a:rPr lang="ru-RU" smtClean="0"/>
              <a:pPr>
                <a:defRPr/>
              </a:pPr>
              <a:t>09.09.2025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1E2D-7A3E-4EA2-A211-F8F6184AFD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62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62F984-ECC2-421E-9686-850461EF3AF4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05CC63-2847-4FC8-BCB1-F9189A45CC7B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5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27A02C-10F2-41B7-9A93-493AEEEBB3FA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D749E5-1E31-4F1A-9406-9E0C9E1A34FA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27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D5A4AA-4926-4062-A8D5-8A2F48D970EF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BC1F58-F669-4B17-A956-4EE8562F9AEF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2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905735-D08C-4C0F-AE85-2AF4EB975013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F338A1-6548-47C0-A591-603F23AF7740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23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422240-F282-4486-8B32-B703D56B9763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6BAC78-1B43-4B86-AADD-0AFC06234387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0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6BDE79-03CA-48E4-A019-F379D504A12F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A01E2D-7A3E-4EA2-A211-F8F6184AFD06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96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58A568-5D8E-452E-8B41-87FBA257F1DD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AB7315-F1C3-4C41-842E-EB29B2341D57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18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01A189-D2CB-4E14-95CB-3FD9686B5489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94C2FC-1AEA-4F98-903D-AC02AB3E5733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36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FA73E6-61C0-4DC5-A235-03C716D6DECB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8DCB47-20EC-4F03-BAF1-00A3E09CFCD2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20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9F6078-E04C-4EB2-80C3-E87AF8C5872E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519F50-F2A9-4D28-B5A0-269D43243803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62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EE2491-C0CE-43E5-8709-F08923740054}" type="datetimeFigureOut">
              <a:rPr lang="ru-RU" smtClean="0"/>
              <a:pPr>
                <a:defRPr/>
              </a:pPr>
              <a:t>09.09.2025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B7315-F1C3-4C41-842E-EB29B2341D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92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DF1287-ABAE-4E03-A720-A7984D63495D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732008-55CF-46F7-A6C8-341097A89755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60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E7A14E-123F-40F1-AC64-773EFC145EF6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E7D321-F1C2-4FD3-93D7-DA8722FA6A1D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7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D300DA-B239-4672-A4C8-BC3EABA2A0B5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05CC63-2847-4FC8-BCB1-F9189A45CC7B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06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362436-81EE-4587-A739-01F491B0FB43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05CC63-2847-4FC8-BCB1-F9189A45CC7B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888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B7952C-1C02-4CC5-A061-2DCDC3D99E50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05CC63-2847-4FC8-BCB1-F9189A45CC7B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69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BCC82B-D854-4814-AC09-963C0F5BD960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05CC63-2847-4FC8-BCB1-F9189A45CC7B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0341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62F984-ECC2-421E-9686-850461EF3AF4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05CC63-2847-4FC8-BCB1-F9189A45CC7B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00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27A02C-10F2-41B7-9A93-493AEEEBB3FA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D749E5-1E31-4F1A-9406-9E0C9E1A34FA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36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D5A4AA-4926-4062-A8D5-8A2F48D970EF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BC1F58-F669-4B17-A956-4EE8562F9AEF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82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905735-D08C-4C0F-AE85-2AF4EB975013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F338A1-6548-47C0-A591-603F23AF7740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92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530175-4C59-462D-93FB-33677C2A9807}" type="datetimeFigureOut">
              <a:rPr lang="ru-RU" smtClean="0"/>
              <a:pPr>
                <a:defRPr/>
              </a:pPr>
              <a:t>09.09.2025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4C2FC-1AEA-4F98-903D-AC02AB3E57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4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422240-F282-4486-8B32-B703D56B9763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6BAC78-1B43-4B86-AADD-0AFC06234387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17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6BDE79-03CA-48E4-A019-F379D504A12F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A01E2D-7A3E-4EA2-A211-F8F6184AFD06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90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58A568-5D8E-452E-8B41-87FBA257F1DD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AB7315-F1C3-4C41-842E-EB29B2341D57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18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01A189-D2CB-4E14-95CB-3FD9686B5489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94C2FC-1AEA-4F98-903D-AC02AB3E5733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22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FA73E6-61C0-4DC5-A235-03C716D6DECB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8DCB47-20EC-4F03-BAF1-00A3E09CFCD2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71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9F6078-E04C-4EB2-80C3-E87AF8C5872E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519F50-F2A9-4D28-B5A0-269D43243803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8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DF1287-ABAE-4E03-A720-A7984D63495D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732008-55CF-46F7-A6C8-341097A89755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83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E7A14E-123F-40F1-AC64-773EFC145EF6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E7D321-F1C2-4FD3-93D7-DA8722FA6A1D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93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D300DA-B239-4672-A4C8-BC3EABA2A0B5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05CC63-2847-4FC8-BCB1-F9189A45CC7B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61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362436-81EE-4587-A739-01F491B0FB43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05CC63-2847-4FC8-BCB1-F9189A45CC7B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931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967CC-2A97-4C1B-9C74-ABBBAAF8AE4B}" type="datetimeFigureOut">
              <a:rPr lang="ru-RU" smtClean="0"/>
              <a:pPr>
                <a:defRPr/>
              </a:pPr>
              <a:t>09.09.2025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DCB47-20EC-4F03-BAF1-00A3E09CFC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2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B7952C-1C02-4CC5-A061-2DCDC3D99E50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05CC63-2847-4FC8-BCB1-F9189A45CC7B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50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BCC82B-D854-4814-AC09-963C0F5BD960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05CC63-2847-4FC8-BCB1-F9189A45CC7B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5476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62F984-ECC2-421E-9686-850461EF3AF4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05CC63-2847-4FC8-BCB1-F9189A45CC7B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96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27A02C-10F2-41B7-9A93-493AEEEBB3FA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D749E5-1E31-4F1A-9406-9E0C9E1A34FA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42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D5A4AA-4926-4062-A8D5-8A2F48D970EF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BC1F58-F669-4B17-A956-4EE8562F9AEF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48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FB0BBB-FFBE-48B7-A17A-C7C5EA5F8B1A}" type="datetimeFigureOut">
              <a:rPr lang="ru-RU" smtClean="0"/>
              <a:pPr>
                <a:defRPr/>
              </a:pPr>
              <a:t>09.09.2025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19F50-F2A9-4D28-B5A0-269D432438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3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31121F-60FC-4BD3-A595-5B37745834EC}" type="datetimeFigureOut">
              <a:rPr lang="ru-RU" smtClean="0"/>
              <a:pPr>
                <a:defRPr/>
              </a:pPr>
              <a:t>09.09.2025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32008-55CF-46F7-A6C8-341097A897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81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7A14E-123F-40F1-AC64-773EFC145E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08612B-0382-461C-A177-23060E9CD132}" type="datetimeFigureOut">
              <a:rPr lang="ru-RU" smtClean="0"/>
              <a:pPr>
                <a:defRPr/>
              </a:pPr>
              <a:t>09.09.2025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76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A765886-764A-453F-9020-3115621F66E8}" type="datetimeFigureOut">
              <a:rPr lang="ru-RU" smtClean="0"/>
              <a:pPr>
                <a:defRPr/>
              </a:pPr>
              <a:t>09.09.2025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FF05CC63-2847-4FC8-BCB1-F9189A45CC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415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79" r:id="rId1"/>
    <p:sldLayoutId id="2147485880" r:id="rId2"/>
    <p:sldLayoutId id="2147485881" r:id="rId3"/>
    <p:sldLayoutId id="2147485882" r:id="rId4"/>
    <p:sldLayoutId id="2147485883" r:id="rId5"/>
    <p:sldLayoutId id="2147485884" r:id="rId6"/>
    <p:sldLayoutId id="2147485885" r:id="rId7"/>
    <p:sldLayoutId id="2147485886" r:id="rId8"/>
    <p:sldLayoutId id="2147485887" r:id="rId9"/>
    <p:sldLayoutId id="2147485888" r:id="rId10"/>
    <p:sldLayoutId id="2147485889" r:id="rId11"/>
    <p:sldLayoutId id="2147485890" r:id="rId12"/>
    <p:sldLayoutId id="2147485891" r:id="rId13"/>
    <p:sldLayoutId id="2147485892" r:id="rId14"/>
    <p:sldLayoutId id="2147485893" r:id="rId15"/>
    <p:sldLayoutId id="2147485894" r:id="rId16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C72098-7D48-4406-A1AF-F30A73D01D48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05CC63-2847-4FC8-BCB1-F9189A45CC7B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134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96" r:id="rId1"/>
    <p:sldLayoutId id="2147485897" r:id="rId2"/>
    <p:sldLayoutId id="2147485898" r:id="rId3"/>
    <p:sldLayoutId id="2147485899" r:id="rId4"/>
    <p:sldLayoutId id="2147485900" r:id="rId5"/>
    <p:sldLayoutId id="2147485901" r:id="rId6"/>
    <p:sldLayoutId id="2147485902" r:id="rId7"/>
    <p:sldLayoutId id="2147485903" r:id="rId8"/>
    <p:sldLayoutId id="2147485904" r:id="rId9"/>
    <p:sldLayoutId id="2147485905" r:id="rId10"/>
    <p:sldLayoutId id="2147485906" r:id="rId11"/>
    <p:sldLayoutId id="2147485907" r:id="rId12"/>
    <p:sldLayoutId id="2147485908" r:id="rId13"/>
    <p:sldLayoutId id="2147485909" r:id="rId14"/>
    <p:sldLayoutId id="2147485910" r:id="rId15"/>
    <p:sldLayoutId id="2147485911" r:id="rId16"/>
  </p:sldLayoutIdLst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C72098-7D48-4406-A1AF-F30A73D01D48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05CC63-2847-4FC8-BCB1-F9189A45CC7B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033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13" r:id="rId1"/>
    <p:sldLayoutId id="2147485914" r:id="rId2"/>
    <p:sldLayoutId id="2147485915" r:id="rId3"/>
    <p:sldLayoutId id="2147485916" r:id="rId4"/>
    <p:sldLayoutId id="2147485917" r:id="rId5"/>
    <p:sldLayoutId id="2147485918" r:id="rId6"/>
    <p:sldLayoutId id="2147485919" r:id="rId7"/>
    <p:sldLayoutId id="2147485920" r:id="rId8"/>
    <p:sldLayoutId id="2147485921" r:id="rId9"/>
    <p:sldLayoutId id="2147485922" r:id="rId10"/>
    <p:sldLayoutId id="2147485923" r:id="rId11"/>
    <p:sldLayoutId id="2147485924" r:id="rId12"/>
    <p:sldLayoutId id="2147485925" r:id="rId13"/>
    <p:sldLayoutId id="2147485926" r:id="rId14"/>
    <p:sldLayoutId id="2147485927" r:id="rId15"/>
    <p:sldLayoutId id="2147485928" r:id="rId16"/>
  </p:sldLayoutIdLst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C72098-7D48-4406-A1AF-F30A73D01D48}" type="datetime1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09.09.2025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05CC63-2847-4FC8-BCB1-F9189A45CC7B}" type="slidenum">
              <a:rPr kumimoji="0" lang="ru-RU" sz="675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75" b="0" i="0" u="none" strike="noStrike" kern="1200" cap="none" spc="0" normalizeH="0" baseline="0" noProof="0">
              <a:ln>
                <a:noFill/>
              </a:ln>
              <a:solidFill>
                <a:srgbClr val="5FCBE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428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30" r:id="rId1"/>
    <p:sldLayoutId id="2147485931" r:id="rId2"/>
    <p:sldLayoutId id="2147485932" r:id="rId3"/>
    <p:sldLayoutId id="2147485933" r:id="rId4"/>
    <p:sldLayoutId id="2147485934" r:id="rId5"/>
    <p:sldLayoutId id="2147485935" r:id="rId6"/>
    <p:sldLayoutId id="2147485936" r:id="rId7"/>
    <p:sldLayoutId id="2147485937" r:id="rId8"/>
    <p:sldLayoutId id="2147485938" r:id="rId9"/>
    <p:sldLayoutId id="2147485939" r:id="rId10"/>
    <p:sldLayoutId id="2147485940" r:id="rId11"/>
    <p:sldLayoutId id="2147485941" r:id="rId12"/>
    <p:sldLayoutId id="2147485942" r:id="rId13"/>
    <p:sldLayoutId id="2147485943" r:id="rId14"/>
    <p:sldLayoutId id="2147485944" r:id="rId15"/>
    <p:sldLayoutId id="2147485945" r:id="rId16"/>
  </p:sldLayoutIdLst>
  <mc:AlternateContent xmlns:mc="http://schemas.openxmlformats.org/markup-compatibility/2006" xmlns:p14="http://schemas.microsoft.com/office/powerpoint/2010/main">
    <mc:Choice Requires="p14">
      <p:transition spd="slow" p14:dur="225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hdphoto" Target="../media/hdphoto12.wdp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11" Type="http://schemas.openxmlformats.org/officeDocument/2006/relationships/image" Target="../media/image44.jpeg"/><Relationship Id="rId5" Type="http://schemas.openxmlformats.org/officeDocument/2006/relationships/image" Target="../media/image41.png"/><Relationship Id="rId10" Type="http://schemas.microsoft.com/office/2007/relationships/hdphoto" Target="../media/hdphoto15.wdp"/><Relationship Id="rId4" Type="http://schemas.openxmlformats.org/officeDocument/2006/relationships/image" Target="../media/image40.jpe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microsoft.com/office/2007/relationships/hdphoto" Target="../media/hdphoto17.wdp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1.wdp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10" Type="http://schemas.openxmlformats.org/officeDocument/2006/relationships/image" Target="../media/image15.jpe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>
            <a:extLst>
              <a:ext uri="{FF2B5EF4-FFF2-40B4-BE49-F238E27FC236}">
                <a16:creationId xmlns:a16="http://schemas.microsoft.com/office/drawing/2014/main" xmlns="" id="{9B1F6970-268B-482D-991A-60B37C4C9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92" y="78162"/>
            <a:ext cx="1152525" cy="1854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2">
            <a:extLst>
              <a:ext uri="{FF2B5EF4-FFF2-40B4-BE49-F238E27FC236}">
                <a16:creationId xmlns:a16="http://schemas.microsoft.com/office/drawing/2014/main" xmlns="" id="{E688E802-158D-4E83-92AF-BDD3D57EB0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67494"/>
            <a:ext cx="1116459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404875" y="267494"/>
            <a:ext cx="63859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9050" cap="flat" cmpd="sng">
                  <a:solidFill>
                    <a:prstClr val="black"/>
                  </a:solidFill>
                  <a:prstDash val="solid"/>
                  <a:round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ussia" panose="020B0803040000020004" pitchFamily="34" charset="0"/>
                <a:cs typeface="Russia" panose="020B0803040000020004" pitchFamily="34" charset="0"/>
              </a:rPr>
              <a:t>ПРОФОРИЕНТАЦИОННАЯ </a:t>
            </a:r>
            <a:endParaRPr lang="ru-RU" sz="2800" b="1" dirty="0" smtClean="0">
              <a:ln w="19050" cap="flat" cmpd="sng">
                <a:solidFill>
                  <a:prstClr val="black"/>
                </a:solidFill>
                <a:prstDash val="solid"/>
                <a:round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ussia" panose="020B0803040000020004" pitchFamily="34" charset="0"/>
              <a:cs typeface="Russia" panose="020B0803040000020004" pitchFamily="34" charset="0"/>
            </a:endParaRPr>
          </a:p>
          <a:p>
            <a:pPr algn="ctr"/>
            <a:r>
              <a:rPr lang="ru-RU" sz="2800" b="1" dirty="0" smtClean="0">
                <a:ln w="19050" cap="flat" cmpd="sng">
                  <a:solidFill>
                    <a:prstClr val="black"/>
                  </a:solidFill>
                  <a:prstDash val="solid"/>
                  <a:round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ussia" panose="020B0803040000020004" pitchFamily="34" charset="0"/>
                <a:cs typeface="Russia" panose="020B0803040000020004" pitchFamily="34" charset="0"/>
              </a:rPr>
              <a:t>РАБОТА</a:t>
            </a:r>
            <a:endParaRPr lang="ru-RU" sz="2800" b="1" dirty="0" smtClean="0">
              <a:ln w="19050" cap="flat" cmpd="sng">
                <a:solidFill>
                  <a:prstClr val="black"/>
                </a:solidFill>
                <a:prstDash val="solid"/>
                <a:round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ussia" panose="020B0803040000020004" pitchFamily="34" charset="0"/>
              <a:cs typeface="Russia" panose="020B08030400000200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783" y="2643758"/>
            <a:ext cx="8735340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4000" b="1" dirty="0" smtClean="0">
                <a:ln w="19050" cap="flat" cmpd="sng">
                  <a:solidFill>
                    <a:schemeClr val="tx1"/>
                  </a:solidFill>
                  <a:prstDash val="solid"/>
                  <a:round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ussia" panose="020B0803040000020004" pitchFamily="34" charset="0"/>
                <a:cs typeface="Russia" panose="020B0803040000020004" pitchFamily="34" charset="0"/>
              </a:rPr>
              <a:t>«Образовательные организации </a:t>
            </a:r>
            <a:br>
              <a:rPr lang="ru-RU" sz="4000" b="1" dirty="0" smtClean="0">
                <a:ln w="19050" cap="flat" cmpd="sng">
                  <a:solidFill>
                    <a:schemeClr val="tx1"/>
                  </a:solidFill>
                  <a:prstDash val="solid"/>
                  <a:round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ussia" panose="020B0803040000020004" pitchFamily="34" charset="0"/>
                <a:cs typeface="Russia" panose="020B0803040000020004" pitchFamily="34" charset="0"/>
              </a:rPr>
            </a:br>
            <a:r>
              <a:rPr lang="ru-RU" sz="4000" b="1" dirty="0" smtClean="0">
                <a:ln w="19050" cap="flat" cmpd="sng">
                  <a:solidFill>
                    <a:schemeClr val="tx1"/>
                  </a:solidFill>
                  <a:prstDash val="solid"/>
                  <a:round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ussia" panose="020B0803040000020004" pitchFamily="34" charset="0"/>
                <a:cs typeface="Russia" panose="020B0803040000020004" pitchFamily="34" charset="0"/>
              </a:rPr>
              <a:t>ФСБ России»</a:t>
            </a:r>
            <a:endParaRPr lang="ru-RU" sz="4000" b="1" dirty="0">
              <a:ln w="19050" cap="flat" cmpd="sng">
                <a:solidFill>
                  <a:schemeClr val="tx1"/>
                </a:solidFill>
                <a:prstDash val="solid"/>
                <a:round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ussia" panose="020B0803040000020004" pitchFamily="34" charset="0"/>
              <a:cs typeface="Russia" panose="020B0803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78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 rot="16200000">
            <a:off x="241437" y="121452"/>
            <a:ext cx="452214" cy="288032"/>
          </a:xfrm>
          <a:prstGeom prst="rect">
            <a:avLst/>
          </a:prstGeom>
          <a:solidFill>
            <a:srgbClr val="C5E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311654" y="339501"/>
            <a:ext cx="1468258" cy="10300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81487" y="591759"/>
            <a:ext cx="1468258" cy="10300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 rot="16200000">
            <a:off x="1439662" y="4695976"/>
            <a:ext cx="432028" cy="21602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535995" y="4731990"/>
            <a:ext cx="756085" cy="144016"/>
          </a:xfrm>
          <a:prstGeom prst="rect">
            <a:avLst/>
          </a:prstGeom>
          <a:solidFill>
            <a:srgbClr val="C5E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231740" y="3075806"/>
            <a:ext cx="1188132" cy="144016"/>
          </a:xfrm>
          <a:prstGeom prst="rect">
            <a:avLst/>
          </a:prstGeom>
          <a:solidFill>
            <a:srgbClr val="C5E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187624" y="1060384"/>
            <a:ext cx="2376264" cy="107931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Высшее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образование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Стрелка вниз 25"/>
          <p:cNvSpPr/>
          <p:nvPr/>
        </p:nvSpPr>
        <p:spPr>
          <a:xfrm>
            <a:off x="2231740" y="2139702"/>
            <a:ext cx="288032" cy="648072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1115616" y="2787774"/>
            <a:ext cx="24482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Очное обучение</a:t>
            </a:r>
          </a:p>
          <a:p>
            <a:pPr algn="ctr"/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лет </a:t>
            </a:r>
            <a:endParaRPr lang="ru-RU" sz="2800" b="1" i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Стрелка вниз 28"/>
          <p:cNvSpPr/>
          <p:nvPr/>
        </p:nvSpPr>
        <p:spPr>
          <a:xfrm>
            <a:off x="2231740" y="3650127"/>
            <a:ext cx="288032" cy="648072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1403648" y="4328398"/>
            <a:ext cx="1944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Звание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лейтенант</a:t>
            </a:r>
            <a:endParaRPr lang="ru-RU" sz="2000" b="1" i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283968" y="1060384"/>
            <a:ext cx="2448272" cy="108011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Среднее </a:t>
            </a:r>
            <a:r>
              <a:rPr lang="ru-RU" sz="20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профессиональное образование</a:t>
            </a:r>
            <a:endParaRPr lang="ru-RU" sz="28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Стрелка вниз 31"/>
          <p:cNvSpPr/>
          <p:nvPr/>
        </p:nvSpPr>
        <p:spPr>
          <a:xfrm>
            <a:off x="5364088" y="2139702"/>
            <a:ext cx="288032" cy="648072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4099447" y="2787774"/>
            <a:ext cx="281731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Очное обучение</a:t>
            </a:r>
          </a:p>
          <a:p>
            <a:pPr algn="ctr"/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год 10 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месяцев</a:t>
            </a:r>
            <a:endParaRPr lang="ru-RU" sz="2800" b="1" i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Стрелка вниз 33"/>
          <p:cNvSpPr/>
          <p:nvPr/>
        </p:nvSpPr>
        <p:spPr>
          <a:xfrm>
            <a:off x="5364088" y="3649935"/>
            <a:ext cx="288032" cy="648072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4535995" y="4327597"/>
            <a:ext cx="1944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Звание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прапорщик</a:t>
            </a:r>
            <a:endParaRPr lang="ru-RU" b="1" i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4522"/>
            <a:ext cx="83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Программы обучения 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ведомственных образовательных организациях</a:t>
            </a:r>
          </a:p>
        </p:txBody>
      </p:sp>
    </p:spTree>
    <p:extLst>
      <p:ext uri="{BB962C8B-B14F-4D97-AF65-F5344CB8AC3E}">
        <p14:creationId xmlns:p14="http://schemas.microsoft.com/office/powerpoint/2010/main" val="25497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5081471" y="797605"/>
            <a:ext cx="1733607" cy="20927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3509875" y="664642"/>
            <a:ext cx="198029" cy="503024"/>
          </a:xfrm>
          <a:prstGeom prst="rect">
            <a:avLst/>
          </a:prstGeom>
          <a:solidFill>
            <a:srgbClr val="C5E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18112" y="134606"/>
            <a:ext cx="1152128" cy="159423"/>
          </a:xfrm>
          <a:prstGeom prst="rect">
            <a:avLst/>
          </a:prstGeom>
          <a:solidFill>
            <a:srgbClr val="C5E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347864" y="327558"/>
            <a:ext cx="1733607" cy="20927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67544" y="1347614"/>
            <a:ext cx="2376264" cy="86409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Высшее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образование</a:t>
            </a:r>
            <a:endParaRPr lang="ru-RU" sz="2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572000" y="1347614"/>
            <a:ext cx="2304256" cy="8640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Среднее профессиональное образование</a:t>
            </a:r>
            <a:endParaRPr lang="ru-RU" dirty="0"/>
          </a:p>
        </p:txBody>
      </p:sp>
      <p:sp>
        <p:nvSpPr>
          <p:cNvPr id="32" name="Стрелка вниз 31"/>
          <p:cNvSpPr/>
          <p:nvPr/>
        </p:nvSpPr>
        <p:spPr>
          <a:xfrm>
            <a:off x="5580112" y="2211710"/>
            <a:ext cx="288032" cy="648072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4716016" y="2931789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Очное обучение</a:t>
            </a:r>
          </a:p>
          <a:p>
            <a:pPr algn="ctr"/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1 год 10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месяцев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4" name="Стрелка вниз 33"/>
          <p:cNvSpPr/>
          <p:nvPr/>
        </p:nvSpPr>
        <p:spPr>
          <a:xfrm>
            <a:off x="5580112" y="3650127"/>
            <a:ext cx="288032" cy="648072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4788024" y="4370206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Звание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прапорщик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2" b="100000" l="10000" r="74167">
                        <a14:foregroundMark x1="40972" y1="98944" x2="40972" y2="98944"/>
                        <a14:backgroundMark x1="48889" y1="70775" x2="49583" y2="80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96" r="24896"/>
          <a:stretch/>
        </p:blipFill>
        <p:spPr>
          <a:xfrm>
            <a:off x="2843808" y="1793444"/>
            <a:ext cx="2897908" cy="2276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6364" l="4643" r="97143">
                        <a14:foregroundMark x1="18571" y1="77273" x2="19286" y2="88636"/>
                        <a14:foregroundMark x1="24643" y1="73636" x2="33929" y2="80000"/>
                        <a14:foregroundMark x1="51429" y1="79091" x2="57500" y2="74091"/>
                        <a14:foregroundMark x1="67500" y1="82727" x2="77857" y2="82273"/>
                        <a14:foregroundMark x1="75357" y1="76364" x2="75357" y2="76364"/>
                        <a14:foregroundMark x1="75000" y1="38182" x2="75000" y2="38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27734"/>
            <a:ext cx="2667000" cy="209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51520" y="1131590"/>
            <a:ext cx="2807569" cy="388494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107504" y="1275606"/>
            <a:ext cx="3054788" cy="374483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874" y="1854237"/>
            <a:ext cx="1701306" cy="1701306"/>
          </a:xfrm>
          <a:prstGeom prst="rect">
            <a:avLst/>
          </a:prstGeom>
        </p:spPr>
      </p:pic>
      <p:cxnSp>
        <p:nvCxnSpPr>
          <p:cNvPr id="11" name="Скругленная соединительная линия 10"/>
          <p:cNvCxnSpPr>
            <a:endCxn id="13" idx="2"/>
          </p:cNvCxnSpPr>
          <p:nvPr/>
        </p:nvCxnSpPr>
        <p:spPr>
          <a:xfrm flipV="1">
            <a:off x="6444208" y="4070134"/>
            <a:ext cx="1588247" cy="661856"/>
          </a:xfrm>
          <a:prstGeom prst="curvedConnector2">
            <a:avLst/>
          </a:prstGeom>
          <a:ln w="38100">
            <a:solidFill>
              <a:srgbClr val="CC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7183874" y="3300693"/>
            <a:ext cx="169716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Высшее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образование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23943"/>
            <a:ext cx="86906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sz="3000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Программы обучения в ведомственных образовательных организациях</a:t>
            </a:r>
          </a:p>
        </p:txBody>
      </p:sp>
    </p:spTree>
    <p:extLst>
      <p:ext uri="{BB962C8B-B14F-4D97-AF65-F5344CB8AC3E}">
        <p14:creationId xmlns:p14="http://schemas.microsoft.com/office/powerpoint/2010/main" val="104977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 flipH="1">
            <a:off x="3771525" y="411510"/>
            <a:ext cx="764469" cy="50645"/>
          </a:xfrm>
          <a:prstGeom prst="rect">
            <a:avLst/>
          </a:prstGeom>
          <a:solidFill>
            <a:srgbClr val="DF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68398" y="526315"/>
            <a:ext cx="3367497" cy="24523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556551" y="300184"/>
            <a:ext cx="599625" cy="733507"/>
          </a:xfrm>
          <a:prstGeom prst="rect">
            <a:avLst/>
          </a:prstGeom>
          <a:solidFill>
            <a:srgbClr val="DF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064" y="1033691"/>
            <a:ext cx="2905634" cy="20082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8"/>
          <a:stretch/>
        </p:blipFill>
        <p:spPr>
          <a:xfrm>
            <a:off x="3017185" y="1033691"/>
            <a:ext cx="2718509" cy="20057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" t="2248" r="2364" b="-1"/>
          <a:stretch/>
        </p:blipFill>
        <p:spPr>
          <a:xfrm>
            <a:off x="161664" y="1033691"/>
            <a:ext cx="2775475" cy="200571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7" r="7143"/>
          <a:stretch/>
        </p:blipFill>
        <p:spPr>
          <a:xfrm>
            <a:off x="107503" y="3206716"/>
            <a:ext cx="2808312" cy="18358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941" y="3206715"/>
            <a:ext cx="2887348" cy="18749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206715"/>
            <a:ext cx="2776406" cy="185093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112" y="195486"/>
            <a:ext cx="8119787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ru-RU" sz="3400" b="1" i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БЫТЬ КУРСАНТОМ ТРУДНО, НО ПОЧЕТНО!</a:t>
            </a:r>
            <a:endParaRPr lang="ru-RU" sz="3400" b="1" i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61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547664" y="653793"/>
            <a:ext cx="1274941" cy="170497"/>
          </a:xfrm>
          <a:prstGeom prst="rect">
            <a:avLst/>
          </a:prstGeom>
          <a:solidFill>
            <a:srgbClr val="DF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411510"/>
            <a:ext cx="1152128" cy="14401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785154" y="650592"/>
            <a:ext cx="1152128" cy="14401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2" t="5805" r="3235" b="5182"/>
          <a:stretch/>
        </p:blipFill>
        <p:spPr>
          <a:xfrm>
            <a:off x="144363" y="1145174"/>
            <a:ext cx="2904305" cy="1881662"/>
          </a:xfrm>
          <a:prstGeom prst="round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134" y="3190684"/>
            <a:ext cx="2787592" cy="189922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4" y="3190684"/>
            <a:ext cx="2859503" cy="1899222"/>
          </a:xfrm>
          <a:prstGeom prst="round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126" y="1152124"/>
            <a:ext cx="2822600" cy="1874712"/>
          </a:xfrm>
          <a:prstGeom prst="round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156049"/>
            <a:ext cx="2822600" cy="1874712"/>
          </a:xfrm>
          <a:prstGeom prst="round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190684"/>
            <a:ext cx="2859502" cy="1899222"/>
          </a:xfrm>
          <a:prstGeom prst="round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5790" y="67956"/>
            <a:ext cx="61926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УСЛОВИЯ ЖИЗНИ </a:t>
            </a: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dirty="0"/>
              <a:t>  </a:t>
            </a: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ОБЕСПЕЧЕНИЕ </a:t>
            </a: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КУРСАНТОВ </a:t>
            </a:r>
          </a:p>
        </p:txBody>
      </p:sp>
    </p:spTree>
    <p:extLst>
      <p:ext uri="{BB962C8B-B14F-4D97-AF65-F5344CB8AC3E}">
        <p14:creationId xmlns:p14="http://schemas.microsoft.com/office/powerpoint/2010/main" val="45419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5871001" y="1001923"/>
            <a:ext cx="1689837" cy="576064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429350" y="4517896"/>
            <a:ext cx="2309453" cy="551863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3851" y="2355726"/>
            <a:ext cx="1689837" cy="576064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871001" y="808755"/>
            <a:ext cx="1077263" cy="45719"/>
          </a:xfrm>
          <a:prstGeom prst="rect">
            <a:avLst/>
          </a:prstGeom>
          <a:solidFill>
            <a:srgbClr val="DF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280793" y="339512"/>
            <a:ext cx="72008" cy="50855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034832" y="653144"/>
            <a:ext cx="698877" cy="173698"/>
          </a:xfrm>
          <a:prstGeom prst="rect">
            <a:avLst/>
          </a:prstGeom>
          <a:solidFill>
            <a:srgbClr val="DF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345944"/>
            <a:ext cx="1152128" cy="70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5"/>
          <a:stretch/>
        </p:blipFill>
        <p:spPr>
          <a:xfrm>
            <a:off x="3675731" y="867167"/>
            <a:ext cx="1344471" cy="36507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00" b="99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408" y="1550927"/>
            <a:ext cx="1440160" cy="36003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39" b="99758" l="55365" r="70708">
                        <a14:foregroundMark x1="58959" y1="28837" x2="58959" y2="28837"/>
                        <a14:foregroundMark x1="61320" y1="24313" x2="61320" y2="24313"/>
                        <a14:foregroundMark x1="59710" y1="23506" x2="59710" y2="23506"/>
                        <a14:foregroundMark x1="56384" y1="26898" x2="56384" y2="26898"/>
                        <a14:foregroundMark x1="56921" y1="25606" x2="56921" y2="25606"/>
                        <a14:foregroundMark x1="55955" y1="28029" x2="55955" y2="28029"/>
                        <a14:foregroundMark x1="60569" y1="16397" x2="60569" y2="16397"/>
                        <a14:foregroundMark x1="61749" y1="23021" x2="61749" y2="23021"/>
                        <a14:foregroundMark x1="62071" y1="20921" x2="62071" y2="20921"/>
                        <a14:foregroundMark x1="63036" y1="17528" x2="63036" y2="17528"/>
                        <a14:foregroundMark x1="64539" y1="13247" x2="64539" y2="13247"/>
                        <a14:foregroundMark x1="61856" y1="11955" x2="61856" y2="11955"/>
                        <a14:foregroundMark x1="62929" y1="10016" x2="62929" y2="10016"/>
                        <a14:foregroundMark x1="60247" y1="98304" x2="60247" y2="98304"/>
                        <a14:foregroundMark x1="56921" y1="46688" x2="56921" y2="46688"/>
                        <a14:foregroundMark x1="57028" y1="42649" x2="57028" y2="42649"/>
                        <a14:foregroundMark x1="56170" y1="41842" x2="56170" y2="41842"/>
                        <a14:foregroundMark x1="58959" y1="8724" x2="58959" y2="8724"/>
                        <a14:foregroundMark x1="67811" y1="61470" x2="67811" y2="61470"/>
                        <a14:foregroundMark x1="66953" y1="60178" x2="66953" y2="60178"/>
                        <a14:foregroundMark x1="68240" y1="59370" x2="68240" y2="59370"/>
                        <a14:foregroundMark x1="61749" y1="6785" x2="59496" y2="6220"/>
                        <a14:foregroundMark x1="57135" y1="26090" x2="57135" y2="26090"/>
                        <a14:foregroundMark x1="56599" y1="26333" x2="56599" y2="26333"/>
                        <a14:foregroundMark x1="58369" y1="25283" x2="58369" y2="25283"/>
                        <a14:foregroundMark x1="59013" y1="6220" x2="59871" y2="6139"/>
                        <a14:foregroundMark x1="61695" y1="6785" x2="61695" y2="6785"/>
                        <a14:foregroundMark x1="59979" y1="6220" x2="59979" y2="6220"/>
                        <a14:backgroundMark x1="70172" y1="47981" x2="70172" y2="47981"/>
                        <a14:backgroundMark x1="70172" y1="53231" x2="70172" y2="53231"/>
                        <a14:backgroundMark x1="54667" y1="27464" x2="54667" y2="27464"/>
                        <a14:backgroundMark x1="58101" y1="25040" x2="58101" y2="25040"/>
                        <a14:backgroundMark x1="58584" y1="24798" x2="58584" y2="24798"/>
                        <a14:backgroundMark x1="69742" y1="30129" x2="69742" y2="30129"/>
                        <a14:backgroundMark x1="69421" y1="29806" x2="69421" y2="29806"/>
                        <a14:backgroundMark x1="70279" y1="33845" x2="70279" y2="33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11" t="5822" r="28381"/>
          <a:stretch/>
        </p:blipFill>
        <p:spPr>
          <a:xfrm>
            <a:off x="1685077" y="915566"/>
            <a:ext cx="1230739" cy="4227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3851" y="2355726"/>
            <a:ext cx="1990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парадная</a:t>
            </a:r>
            <a:endParaRPr lang="ru-RU" sz="2800" i="1" dirty="0">
              <a:solidFill>
                <a:srgbClr val="66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34547" y="4500422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повседневная</a:t>
            </a:r>
            <a:endParaRPr lang="ru-RU" sz="2800" i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63791" y="993764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полевая</a:t>
            </a:r>
            <a:endParaRPr lang="ru-RU" sz="2800" i="1" dirty="0">
              <a:solidFill>
                <a:srgbClr val="66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-4425"/>
            <a:ext cx="8280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sz="3000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Обеспечение </a:t>
            </a:r>
            <a:r>
              <a:rPr lang="ru-RU" sz="3000" b="1" i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3000" b="1" i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000" b="1" i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всеми видами военной </a:t>
            </a:r>
            <a:r>
              <a:rPr lang="ru-RU" sz="3000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формы одежды</a:t>
            </a:r>
          </a:p>
        </p:txBody>
      </p:sp>
    </p:spTree>
    <p:extLst>
      <p:ext uri="{BB962C8B-B14F-4D97-AF65-F5344CB8AC3E}">
        <p14:creationId xmlns:p14="http://schemas.microsoft.com/office/powerpoint/2010/main" val="64328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/>
          <p:cNvSpPr/>
          <p:nvPr/>
        </p:nvSpPr>
        <p:spPr>
          <a:xfrm>
            <a:off x="467544" y="3651870"/>
            <a:ext cx="792088" cy="64807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4067944" y="327314"/>
            <a:ext cx="1406243" cy="45719"/>
          </a:xfrm>
          <a:prstGeom prst="rect">
            <a:avLst/>
          </a:prstGeom>
          <a:solidFill>
            <a:srgbClr val="DF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446108"/>
            <a:ext cx="1406243" cy="82228"/>
          </a:xfrm>
          <a:prstGeom prst="rect">
            <a:avLst/>
          </a:prstGeom>
          <a:solidFill>
            <a:srgbClr val="DF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491880" y="900569"/>
            <a:ext cx="1152128" cy="70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339753" y="339503"/>
            <a:ext cx="216024" cy="63106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4371950"/>
            <a:ext cx="1152128" cy="216024"/>
          </a:xfrm>
          <a:prstGeom prst="rect">
            <a:avLst/>
          </a:prstGeom>
          <a:solidFill>
            <a:srgbClr val="DD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1203598"/>
            <a:ext cx="3669162" cy="2303976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067694"/>
            <a:ext cx="3948608" cy="262212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67544" y="3579862"/>
            <a:ext cx="4572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3-х</a:t>
            </a:r>
            <a:r>
              <a:rPr lang="ru-RU" sz="4000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разовое </a:t>
            </a:r>
            <a:endParaRPr lang="en-US" sz="3600" dirty="0" smtClean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питание</a:t>
            </a:r>
            <a:endParaRPr lang="ru-RU" sz="3600" b="1" i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05707"/>
            <a:ext cx="72331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sz="3000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Высококачественное питание </a:t>
            </a:r>
            <a:br>
              <a:rPr lang="ru-RU" sz="3000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000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столовых Институтов</a:t>
            </a:r>
          </a:p>
        </p:txBody>
      </p:sp>
    </p:spTree>
    <p:extLst>
      <p:ext uri="{BB962C8B-B14F-4D97-AF65-F5344CB8AC3E}">
        <p14:creationId xmlns:p14="http://schemas.microsoft.com/office/powerpoint/2010/main" val="80130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4517616" y="2139702"/>
            <a:ext cx="2142616" cy="7640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872059" y="4227934"/>
            <a:ext cx="1512168" cy="2160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55576" y="1491630"/>
            <a:ext cx="1512168" cy="216024"/>
          </a:xfrm>
          <a:prstGeom prst="rect">
            <a:avLst/>
          </a:prstGeom>
          <a:solidFill>
            <a:srgbClr val="DF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4873" y="1125796"/>
            <a:ext cx="28296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 </a:t>
            </a:r>
            <a:r>
              <a:rPr lang="ru-RU" sz="4000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2-го</a:t>
            </a:r>
            <a:r>
              <a:rPr lang="ru-RU" sz="4000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курса</a:t>
            </a:r>
            <a:endParaRPr lang="ru-RU" sz="36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27984" y="1707654"/>
            <a:ext cx="41359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подписав</a:t>
            </a:r>
            <a:r>
              <a:rPr lang="ru-RU" sz="4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контракт</a:t>
            </a:r>
            <a:endParaRPr lang="ru-RU" sz="36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3187983" y="1305513"/>
            <a:ext cx="1368152" cy="1512168"/>
            <a:chOff x="3635896" y="1203598"/>
            <a:chExt cx="1368152" cy="1512168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5769" b="51537" l="20410" r="3584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19" t="24800" r="62139" b="45800"/>
            <a:stretch/>
          </p:blipFill>
          <p:spPr>
            <a:xfrm>
              <a:off x="3635896" y="1203598"/>
              <a:ext cx="1368152" cy="1512168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1203598"/>
              <a:ext cx="711105" cy="432074"/>
            </a:xfrm>
            <a:prstGeom prst="rect">
              <a:avLst/>
            </a:prstGeom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73" y="3004027"/>
            <a:ext cx="3210682" cy="1608692"/>
          </a:xfrm>
          <a:prstGeom prst="roundRect">
            <a:avLst>
              <a:gd name="adj" fmla="val 50000"/>
            </a:avLst>
          </a:prstGeom>
        </p:spPr>
      </p:pic>
      <p:sp>
        <p:nvSpPr>
          <p:cNvPr id="18" name="Прямоугольник 17"/>
          <p:cNvSpPr/>
          <p:nvPr/>
        </p:nvSpPr>
        <p:spPr>
          <a:xfrm>
            <a:off x="6384037" y="3119342"/>
            <a:ext cx="223833" cy="40349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779912" y="311934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3200" dirty="0">
                <a:solidFill>
                  <a:srgbClr val="66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обучающиеся </a:t>
            </a:r>
            <a:r>
              <a:rPr lang="ru-RU" sz="3200" b="1" i="1" dirty="0">
                <a:solidFill>
                  <a:srgbClr val="66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получают</a:t>
            </a:r>
            <a:r>
              <a:rPr lang="ru-RU" sz="3200" dirty="0">
                <a:solidFill>
                  <a:srgbClr val="66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ежемесячное </a:t>
            </a:r>
            <a:r>
              <a:rPr lang="ru-RU" sz="3200" b="1" i="1" dirty="0">
                <a:solidFill>
                  <a:srgbClr val="66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денежное довольствие</a:t>
            </a:r>
            <a:endParaRPr lang="ru-RU" sz="3200" b="1" i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982560" y="445705"/>
            <a:ext cx="1373416" cy="173698"/>
          </a:xfrm>
          <a:prstGeom prst="rect">
            <a:avLst/>
          </a:prstGeom>
          <a:solidFill>
            <a:srgbClr val="DF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39265" y="684581"/>
            <a:ext cx="1152128" cy="70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52630" y="234421"/>
            <a:ext cx="37712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Условия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38357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652120" y="4235273"/>
            <a:ext cx="432048" cy="49671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142347" y="674371"/>
            <a:ext cx="773469" cy="97179"/>
          </a:xfrm>
          <a:prstGeom prst="rect">
            <a:avLst/>
          </a:prstGeom>
          <a:solidFill>
            <a:srgbClr val="DF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95536" y="339512"/>
            <a:ext cx="1152128" cy="70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660108" y="3709330"/>
            <a:ext cx="137109" cy="496910"/>
          </a:xfrm>
          <a:prstGeom prst="rect">
            <a:avLst/>
          </a:prstGeom>
          <a:solidFill>
            <a:srgbClr val="DF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393226" y="1308690"/>
            <a:ext cx="1296144" cy="72008"/>
          </a:xfrm>
          <a:prstGeom prst="rect">
            <a:avLst/>
          </a:prstGeom>
          <a:solidFill>
            <a:srgbClr val="DF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644297" y="3507854"/>
            <a:ext cx="4040914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зимний </a:t>
            </a: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каникулярный</a:t>
            </a:r>
          </a:p>
          <a:p>
            <a:pPr algn="ctr"/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 суток</a:t>
            </a:r>
            <a:endParaRPr lang="ru-RU" sz="3600" b="1" i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9115" y="1048583"/>
            <a:ext cx="3706464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летний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000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основной</a:t>
            </a: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3600" b="1" i="1" dirty="0" smtClean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 суток</a:t>
            </a:r>
            <a:endParaRPr lang="ru-RU" sz="3600" b="1" i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9115" y="137231"/>
            <a:ext cx="20938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ru-RU" sz="4400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Отпуск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3" y="2151954"/>
            <a:ext cx="4071554" cy="305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57" t="629" r="7105"/>
          <a:stretch>
            <a:fillRect/>
          </a:stretch>
        </p:blipFill>
        <p:spPr>
          <a:xfrm>
            <a:off x="5292080" y="1131273"/>
            <a:ext cx="2830716" cy="2269271"/>
          </a:xfrm>
          <a:custGeom>
            <a:avLst/>
            <a:gdLst>
              <a:gd name="connsiteX0" fmla="*/ 1321839 w 2643678"/>
              <a:gd name="connsiteY0" fmla="*/ 0 h 2119330"/>
              <a:gd name="connsiteX1" fmla="*/ 2643678 w 2643678"/>
              <a:gd name="connsiteY1" fmla="*/ 0 h 2119330"/>
              <a:gd name="connsiteX2" fmla="*/ 2643678 w 2643678"/>
              <a:gd name="connsiteY2" fmla="*/ 1087768 h 2119330"/>
              <a:gd name="connsiteX3" fmla="*/ 1836359 w 2643678"/>
              <a:gd name="connsiteY3" fmla="*/ 2090054 h 2119330"/>
              <a:gd name="connsiteX4" fmla="*/ 1739158 w 2643678"/>
              <a:gd name="connsiteY4" fmla="*/ 2119330 h 2119330"/>
              <a:gd name="connsiteX5" fmla="*/ 904520 w 2643678"/>
              <a:gd name="connsiteY5" fmla="*/ 2119330 h 2119330"/>
              <a:gd name="connsiteX6" fmla="*/ 807320 w 2643678"/>
              <a:gd name="connsiteY6" fmla="*/ 2090054 h 2119330"/>
              <a:gd name="connsiteX7" fmla="*/ 0 w 2643678"/>
              <a:gd name="connsiteY7" fmla="*/ 1087768 h 2119330"/>
              <a:gd name="connsiteX8" fmla="*/ 1321839 w 2643678"/>
              <a:gd name="connsiteY8" fmla="*/ 0 h 2119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3678" h="2119330">
                <a:moveTo>
                  <a:pt x="1321839" y="0"/>
                </a:moveTo>
                <a:lnTo>
                  <a:pt x="2643678" y="0"/>
                </a:lnTo>
                <a:lnTo>
                  <a:pt x="2643678" y="1087768"/>
                </a:lnTo>
                <a:cubicBezTo>
                  <a:pt x="2643678" y="1538337"/>
                  <a:pt x="2310787" y="1924922"/>
                  <a:pt x="1836359" y="2090054"/>
                </a:cubicBezTo>
                <a:lnTo>
                  <a:pt x="1739158" y="2119330"/>
                </a:lnTo>
                <a:lnTo>
                  <a:pt x="904520" y="2119330"/>
                </a:lnTo>
                <a:lnTo>
                  <a:pt x="807320" y="2090054"/>
                </a:lnTo>
                <a:cubicBezTo>
                  <a:pt x="332892" y="1924922"/>
                  <a:pt x="0" y="1538337"/>
                  <a:pt x="0" y="1087768"/>
                </a:cubicBezTo>
                <a:cubicBezTo>
                  <a:pt x="0" y="487010"/>
                  <a:pt x="591807" y="0"/>
                  <a:pt x="1321839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4225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6077659" y="477215"/>
            <a:ext cx="942613" cy="8427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59259" y="286115"/>
            <a:ext cx="288805" cy="528458"/>
          </a:xfrm>
          <a:prstGeom prst="rect">
            <a:avLst/>
          </a:prstGeom>
          <a:solidFill>
            <a:srgbClr val="DF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87624" y="477215"/>
            <a:ext cx="1152128" cy="12391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88024" y="1252087"/>
            <a:ext cx="1285031" cy="200348"/>
          </a:xfrm>
          <a:prstGeom prst="rect">
            <a:avLst/>
          </a:prstGeom>
          <a:solidFill>
            <a:srgbClr val="DF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27784" y="4515966"/>
            <a:ext cx="216024" cy="288032"/>
          </a:xfrm>
          <a:prstGeom prst="rect">
            <a:avLst/>
          </a:prstGeom>
          <a:solidFill>
            <a:srgbClr val="C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47864" y="3939902"/>
            <a:ext cx="1728192" cy="144016"/>
          </a:xfrm>
          <a:prstGeom prst="rect">
            <a:avLst/>
          </a:prstGeom>
          <a:solidFill>
            <a:srgbClr val="C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7956" y="981055"/>
            <a:ext cx="56501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бучающиеся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нашем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Институте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E83C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83906" y="2151177"/>
            <a:ext cx="45868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проходят </a:t>
            </a: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бесплатно</a:t>
            </a:r>
            <a:r>
              <a:rPr kumimoji="0" lang="ru-RU" sz="3200" b="0" i="1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подготовку по вождению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6" name="Соединительная линия уступом 15"/>
          <p:cNvCxnSpPr/>
          <p:nvPr/>
        </p:nvCxnSpPr>
        <p:spPr>
          <a:xfrm>
            <a:off x="3299175" y="2592265"/>
            <a:ext cx="2099345" cy="618588"/>
          </a:xfrm>
          <a:prstGeom prst="bentConnector3">
            <a:avLst>
              <a:gd name="adj1" fmla="val 46459"/>
            </a:avLst>
          </a:prstGeom>
          <a:ln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16" b="100000" l="1465" r="89844">
                        <a14:foregroundMark x1="14063" y1="64258" x2="14063" y2="64258"/>
                        <a14:foregroundMark x1="20801" y1="63672" x2="20801" y2="63672"/>
                        <a14:foregroundMark x1="3613" y1="64160" x2="3613" y2="64160"/>
                        <a14:foregroundMark x1="2246" y1="63477" x2="12207" y2="61328"/>
                        <a14:foregroundMark x1="10352" y1="64160" x2="13184" y2="90723"/>
                        <a14:foregroundMark x1="3613" y1="71094" x2="5078" y2="95313"/>
                        <a14:foregroundMark x1="14258" y1="63867" x2="22168" y2="73535"/>
                        <a14:foregroundMark x1="28223" y1="73633" x2="37500" y2="74707"/>
                        <a14:foregroundMark x1="35742" y1="92871" x2="52539" y2="92969"/>
                        <a14:foregroundMark x1="78320" y1="41406" x2="82324" y2="66309"/>
                        <a14:foregroundMark x1="87988" y1="45801" x2="87305" y2="80664"/>
                        <a14:foregroundMark x1="73145" y1="62402" x2="73145" y2="62402"/>
                        <a14:foregroundMark x1="82715" y1="81738" x2="82715" y2="81738"/>
                        <a14:foregroundMark x1="79688" y1="77539" x2="85156" y2="82617"/>
                        <a14:foregroundMark x1="84277" y1="82813" x2="87305" y2="93262"/>
                        <a14:foregroundMark x1="88086" y1="77930" x2="88965" y2="92773"/>
                        <a14:foregroundMark x1="76172" y1="38574" x2="83105" y2="32324"/>
                        <a14:foregroundMark x1="80566" y1="32324" x2="88086" y2="28418"/>
                        <a14:backgroundMark x1="35352" y1="90137" x2="38867" y2="90039"/>
                        <a14:backgroundMark x1="74707" y1="34863" x2="87109" y2="28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886"/>
          <a:stretch/>
        </p:blipFill>
        <p:spPr>
          <a:xfrm>
            <a:off x="6691659" y="3282793"/>
            <a:ext cx="1650095" cy="1851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491282" y="3589154"/>
            <a:ext cx="50405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получением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водительского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удостоверения </a:t>
            </a: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категории «В</a:t>
            </a: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2E83C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5"/>
          <a:stretch/>
        </p:blipFill>
        <p:spPr>
          <a:xfrm>
            <a:off x="467544" y="1833291"/>
            <a:ext cx="2687615" cy="1608791"/>
          </a:xfrm>
          <a:prstGeom prst="round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1520" y="171985"/>
            <a:ext cx="8070985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ПОДГОТОВКА ПО ВОЖДЕНИЮ АВТОТРАНСПОРТА </a:t>
            </a:r>
            <a:endParaRPr kumimoji="0" lang="ru-RU" sz="2900" b="1" i="1" u="none" strike="noStrike" kern="1200" cap="none" spc="0" normalizeH="0" baseline="0" noProof="0" dirty="0">
              <a:ln>
                <a:noFill/>
              </a:ln>
              <a:solidFill>
                <a:srgbClr val="2E83C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Блок-схема: узел 18"/>
          <p:cNvSpPr/>
          <p:nvPr/>
        </p:nvSpPr>
        <p:spPr>
          <a:xfrm>
            <a:off x="6928686" y="4897316"/>
            <a:ext cx="144016" cy="144016"/>
          </a:xfrm>
          <a:prstGeom prst="flowChartConnector">
            <a:avLst/>
          </a:prstGeom>
          <a:ln w="3175">
            <a:solidFill>
              <a:srgbClr val="8C4A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Блок-схема: узел 19"/>
          <p:cNvSpPr/>
          <p:nvPr/>
        </p:nvSpPr>
        <p:spPr>
          <a:xfrm>
            <a:off x="7161478" y="4897316"/>
            <a:ext cx="144016" cy="144016"/>
          </a:xfrm>
          <a:prstGeom prst="flowChartConnector">
            <a:avLst/>
          </a:prstGeom>
          <a:ln w="3175">
            <a:solidFill>
              <a:srgbClr val="8C4A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1" name="Блок-схема: узел 20"/>
          <p:cNvSpPr/>
          <p:nvPr/>
        </p:nvSpPr>
        <p:spPr>
          <a:xfrm>
            <a:off x="7394270" y="4897316"/>
            <a:ext cx="144016" cy="144016"/>
          </a:xfrm>
          <a:prstGeom prst="flowChartConnector">
            <a:avLst/>
          </a:prstGeom>
          <a:ln w="3175">
            <a:solidFill>
              <a:srgbClr val="8C4A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2" name="Блок-схема: узел 21"/>
          <p:cNvSpPr/>
          <p:nvPr/>
        </p:nvSpPr>
        <p:spPr>
          <a:xfrm>
            <a:off x="7609531" y="4897316"/>
            <a:ext cx="144016" cy="144016"/>
          </a:xfrm>
          <a:prstGeom prst="flowChartConnector">
            <a:avLst/>
          </a:prstGeom>
          <a:ln w="3175">
            <a:solidFill>
              <a:srgbClr val="8C4A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3" name="Блок-схема: узел 22"/>
          <p:cNvSpPr/>
          <p:nvPr/>
        </p:nvSpPr>
        <p:spPr>
          <a:xfrm>
            <a:off x="7841851" y="4897316"/>
            <a:ext cx="144016" cy="144016"/>
          </a:xfrm>
          <a:prstGeom prst="flowChartConnector">
            <a:avLst/>
          </a:prstGeom>
          <a:ln w="3175">
            <a:solidFill>
              <a:srgbClr val="8C4A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Блок-схема: узел 23"/>
          <p:cNvSpPr/>
          <p:nvPr/>
        </p:nvSpPr>
        <p:spPr>
          <a:xfrm>
            <a:off x="8069671" y="4897316"/>
            <a:ext cx="144016" cy="144016"/>
          </a:xfrm>
          <a:prstGeom prst="flowChartConnector">
            <a:avLst/>
          </a:prstGeom>
          <a:ln w="3175">
            <a:solidFill>
              <a:srgbClr val="8C4A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5" name="Блок-схема: узел 24"/>
          <p:cNvSpPr/>
          <p:nvPr/>
        </p:nvSpPr>
        <p:spPr>
          <a:xfrm>
            <a:off x="8287549" y="4896060"/>
            <a:ext cx="144016" cy="144016"/>
          </a:xfrm>
          <a:prstGeom prst="flowChartConnector">
            <a:avLst/>
          </a:prstGeom>
          <a:solidFill>
            <a:srgbClr val="8C4A02"/>
          </a:solidFill>
          <a:ln w="3175">
            <a:solidFill>
              <a:srgbClr val="8C4A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6" name="Блок-схема: узел 25"/>
          <p:cNvSpPr/>
          <p:nvPr/>
        </p:nvSpPr>
        <p:spPr>
          <a:xfrm>
            <a:off x="8512862" y="4896060"/>
            <a:ext cx="144016" cy="144016"/>
          </a:xfrm>
          <a:prstGeom prst="flowChartConnector">
            <a:avLst/>
          </a:prstGeom>
          <a:ln w="3175">
            <a:solidFill>
              <a:srgbClr val="8C4A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7" name="Блок-схема: узел 26"/>
          <p:cNvSpPr/>
          <p:nvPr/>
        </p:nvSpPr>
        <p:spPr>
          <a:xfrm>
            <a:off x="8726263" y="4896060"/>
            <a:ext cx="144016" cy="144016"/>
          </a:xfrm>
          <a:prstGeom prst="flowChartConnector">
            <a:avLst/>
          </a:prstGeom>
          <a:ln w="3175">
            <a:solidFill>
              <a:srgbClr val="8C4A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83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733894" y="330723"/>
            <a:ext cx="879409" cy="23223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35696" y="562957"/>
            <a:ext cx="2283296" cy="5460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5553" y="251285"/>
            <a:ext cx="208877" cy="567084"/>
          </a:xfrm>
          <a:prstGeom prst="rect">
            <a:avLst/>
          </a:prstGeom>
          <a:solidFill>
            <a:srgbClr val="DF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1" b="2579"/>
          <a:stretch/>
        </p:blipFill>
        <p:spPr>
          <a:xfrm>
            <a:off x="502781" y="859767"/>
            <a:ext cx="3888432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645" y="3148213"/>
            <a:ext cx="2702677" cy="1790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51520" y="169841"/>
            <a:ext cx="86409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ВСЕСТОРОННЕЕ РАЗВИТИЕ ЛИЧНОСТИ КУРСАНТОВ</a:t>
            </a:r>
            <a:endParaRPr kumimoji="0" lang="ru-RU" sz="3000" b="1" i="1" u="none" strike="noStrike" kern="1200" cap="none" spc="0" normalizeH="0" baseline="0" noProof="0" dirty="0">
              <a:ln>
                <a:noFill/>
              </a:ln>
              <a:solidFill>
                <a:srgbClr val="2E83C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81" y="3148213"/>
            <a:ext cx="2694279" cy="1793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1" b="12007"/>
          <a:stretch/>
        </p:blipFill>
        <p:spPr>
          <a:xfrm>
            <a:off x="4644008" y="859767"/>
            <a:ext cx="3766147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153487"/>
            <a:ext cx="2679609" cy="1784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Блок-схема: узел 10"/>
          <p:cNvSpPr/>
          <p:nvPr/>
        </p:nvSpPr>
        <p:spPr>
          <a:xfrm>
            <a:off x="6992691" y="4866290"/>
            <a:ext cx="144016" cy="144016"/>
          </a:xfrm>
          <a:prstGeom prst="flowChartConnector">
            <a:avLst/>
          </a:prstGeom>
          <a:ln w="3175">
            <a:solidFill>
              <a:srgbClr val="8C4A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7225483" y="4866290"/>
            <a:ext cx="144016" cy="144016"/>
          </a:xfrm>
          <a:prstGeom prst="flowChartConnector">
            <a:avLst/>
          </a:prstGeom>
          <a:ln w="3175">
            <a:solidFill>
              <a:srgbClr val="8C4A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4" name="Блок-схема: узел 13"/>
          <p:cNvSpPr/>
          <p:nvPr/>
        </p:nvSpPr>
        <p:spPr>
          <a:xfrm>
            <a:off x="7458275" y="4866290"/>
            <a:ext cx="144016" cy="144016"/>
          </a:xfrm>
          <a:prstGeom prst="flowChartConnector">
            <a:avLst/>
          </a:prstGeom>
          <a:ln w="3175">
            <a:solidFill>
              <a:srgbClr val="8C4A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5" name="Блок-схема: узел 14"/>
          <p:cNvSpPr/>
          <p:nvPr/>
        </p:nvSpPr>
        <p:spPr>
          <a:xfrm>
            <a:off x="7673536" y="4866290"/>
            <a:ext cx="144016" cy="144016"/>
          </a:xfrm>
          <a:prstGeom prst="flowChartConnector">
            <a:avLst/>
          </a:prstGeom>
          <a:ln w="3175">
            <a:solidFill>
              <a:srgbClr val="8C4A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6" name="Блок-схема: узел 15"/>
          <p:cNvSpPr/>
          <p:nvPr/>
        </p:nvSpPr>
        <p:spPr>
          <a:xfrm>
            <a:off x="7905856" y="4866290"/>
            <a:ext cx="144016" cy="144016"/>
          </a:xfrm>
          <a:prstGeom prst="flowChartConnector">
            <a:avLst/>
          </a:prstGeom>
          <a:ln w="3175">
            <a:solidFill>
              <a:srgbClr val="8C4A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7" name="Блок-схема: узел 16"/>
          <p:cNvSpPr/>
          <p:nvPr/>
        </p:nvSpPr>
        <p:spPr>
          <a:xfrm>
            <a:off x="8133676" y="4866290"/>
            <a:ext cx="144016" cy="144016"/>
          </a:xfrm>
          <a:prstGeom prst="flowChartConnector">
            <a:avLst/>
          </a:prstGeom>
          <a:ln w="3175">
            <a:solidFill>
              <a:srgbClr val="8C4A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8" name="Блок-схема: узел 17"/>
          <p:cNvSpPr/>
          <p:nvPr/>
        </p:nvSpPr>
        <p:spPr>
          <a:xfrm>
            <a:off x="8351554" y="4865034"/>
            <a:ext cx="144016" cy="144016"/>
          </a:xfrm>
          <a:prstGeom prst="flowChartConnector">
            <a:avLst/>
          </a:prstGeom>
          <a:ln w="3175">
            <a:solidFill>
              <a:srgbClr val="8C4A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9" name="Блок-схема: узел 18"/>
          <p:cNvSpPr/>
          <p:nvPr/>
        </p:nvSpPr>
        <p:spPr>
          <a:xfrm>
            <a:off x="8576867" y="4865034"/>
            <a:ext cx="144016" cy="144016"/>
          </a:xfrm>
          <a:prstGeom prst="flowChartConnector">
            <a:avLst/>
          </a:prstGeom>
          <a:solidFill>
            <a:srgbClr val="8C4A02"/>
          </a:solidFill>
          <a:ln w="3175">
            <a:solidFill>
              <a:srgbClr val="8C4A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Блок-схема: узел 19"/>
          <p:cNvSpPr/>
          <p:nvPr/>
        </p:nvSpPr>
        <p:spPr>
          <a:xfrm>
            <a:off x="8794034" y="4865034"/>
            <a:ext cx="144016" cy="144016"/>
          </a:xfrm>
          <a:prstGeom prst="flowChartConnector">
            <a:avLst/>
          </a:prstGeom>
          <a:ln w="3175">
            <a:solidFill>
              <a:srgbClr val="8C4A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3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97736"/>
            <a:ext cx="7776864" cy="40502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3778" y="1136656"/>
            <a:ext cx="1462638" cy="10983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829" y="1253334"/>
            <a:ext cx="1570826" cy="11083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671" y="3543859"/>
            <a:ext cx="1408391" cy="8953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0AD9B73A-C903-4ECD-8834-CCF886661F70}" type="slidenum">
              <a:rPr lang="ru-RU" sz="1350">
                <a:solidFill>
                  <a:prstClr val="white"/>
                </a:solidFill>
                <a:latin typeface="Times New Roman"/>
                <a:cs typeface="Arial" pitchFamily="34" charset="0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2</a:t>
            </a:fld>
            <a:endParaRPr lang="ru-RU" sz="1350" dirty="0">
              <a:solidFill>
                <a:prstClr val="white"/>
              </a:solidFill>
              <a:latin typeface="Times New Roman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35596" y="66739"/>
            <a:ext cx="7560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Протяженность государственной границы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более 60 тысяч километров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84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>
            <a:extLst>
              <a:ext uri="{FF2B5EF4-FFF2-40B4-BE49-F238E27FC236}">
                <a16:creationId xmlns:a16="http://schemas.microsoft.com/office/drawing/2014/main" xmlns="" id="{9B1F6970-268B-482D-991A-60B37C4C9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92" y="78162"/>
            <a:ext cx="1152525" cy="1854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2">
            <a:extLst>
              <a:ext uri="{FF2B5EF4-FFF2-40B4-BE49-F238E27FC236}">
                <a16:creationId xmlns:a16="http://schemas.microsoft.com/office/drawing/2014/main" xmlns="" id="{E688E802-158D-4E83-92AF-BDD3D57EB0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67494"/>
            <a:ext cx="1116459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404875" y="267494"/>
            <a:ext cx="63859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9050" cap="flat" cmpd="sng">
                  <a:solidFill>
                    <a:prstClr val="black"/>
                  </a:solidFill>
                  <a:prstDash val="solid"/>
                  <a:round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ussia" panose="020B0803040000020004" pitchFamily="34" charset="0"/>
                <a:cs typeface="Russia" panose="020B0803040000020004" pitchFamily="34" charset="0"/>
              </a:rPr>
              <a:t>ПРОФОРИЕНТАЦИОННАЯ </a:t>
            </a:r>
            <a:endParaRPr lang="ru-RU" sz="2800" b="1" dirty="0" smtClean="0">
              <a:ln w="19050" cap="flat" cmpd="sng">
                <a:solidFill>
                  <a:prstClr val="black"/>
                </a:solidFill>
                <a:prstDash val="solid"/>
                <a:round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ussia" panose="020B0803040000020004" pitchFamily="34" charset="0"/>
              <a:cs typeface="Russia" panose="020B0803040000020004" pitchFamily="34" charset="0"/>
            </a:endParaRPr>
          </a:p>
          <a:p>
            <a:pPr algn="ctr"/>
            <a:r>
              <a:rPr lang="ru-RU" sz="2800" b="1" dirty="0" smtClean="0">
                <a:ln w="19050" cap="flat" cmpd="sng">
                  <a:solidFill>
                    <a:prstClr val="black"/>
                  </a:solidFill>
                  <a:prstDash val="solid"/>
                  <a:round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ussia" panose="020B0803040000020004" pitchFamily="34" charset="0"/>
                <a:cs typeface="Russia" panose="020B0803040000020004" pitchFamily="34" charset="0"/>
              </a:rPr>
              <a:t>РАБОТА</a:t>
            </a:r>
            <a:endParaRPr lang="ru-RU" sz="2800" b="1" dirty="0" smtClean="0">
              <a:ln w="19050" cap="flat" cmpd="sng">
                <a:solidFill>
                  <a:prstClr val="black"/>
                </a:solidFill>
                <a:prstDash val="solid"/>
                <a:round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ussia" panose="020B0803040000020004" pitchFamily="34" charset="0"/>
              <a:cs typeface="Russia" panose="020B08030400000200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783" y="2643758"/>
            <a:ext cx="8735340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4000" b="1" dirty="0" smtClean="0">
                <a:ln w="19050" cap="flat" cmpd="sng">
                  <a:solidFill>
                    <a:schemeClr val="tx1"/>
                  </a:solidFill>
                  <a:prstDash val="solid"/>
                  <a:round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ussia" panose="020B0803040000020004" pitchFamily="34" charset="0"/>
                <a:cs typeface="Russia" panose="020B0803040000020004" pitchFamily="34" charset="0"/>
              </a:rPr>
              <a:t>«Образовательные организации </a:t>
            </a:r>
            <a:br>
              <a:rPr lang="ru-RU" sz="4000" b="1" dirty="0" smtClean="0">
                <a:ln w="19050" cap="flat" cmpd="sng">
                  <a:solidFill>
                    <a:schemeClr val="tx1"/>
                  </a:solidFill>
                  <a:prstDash val="solid"/>
                  <a:round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ussia" panose="020B0803040000020004" pitchFamily="34" charset="0"/>
                <a:cs typeface="Russia" panose="020B0803040000020004" pitchFamily="34" charset="0"/>
              </a:rPr>
            </a:br>
            <a:r>
              <a:rPr lang="ru-RU" sz="4000" b="1" dirty="0" smtClean="0">
                <a:ln w="19050" cap="flat" cmpd="sng">
                  <a:solidFill>
                    <a:schemeClr val="tx1"/>
                  </a:solidFill>
                  <a:prstDash val="solid"/>
                  <a:round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ussia" panose="020B0803040000020004" pitchFamily="34" charset="0"/>
                <a:cs typeface="Russia" panose="020B0803040000020004" pitchFamily="34" charset="0"/>
              </a:rPr>
              <a:t>ФСБ России»</a:t>
            </a:r>
            <a:endParaRPr lang="ru-RU" sz="4000" b="1" dirty="0">
              <a:ln w="19050" cap="flat" cmpd="sng">
                <a:solidFill>
                  <a:schemeClr val="tx1"/>
                </a:solidFill>
                <a:prstDash val="solid"/>
                <a:round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ussia" panose="020B0803040000020004" pitchFamily="34" charset="0"/>
              <a:cs typeface="Russia" panose="020B0803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98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user\Desktop\Номинанты в Презентац\5-3 Прапорщик Юрьев разворачивает комплекс Фортез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5486"/>
            <a:ext cx="3528392" cy="23042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95486"/>
            <a:ext cx="3780421" cy="23042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19" y="2571750"/>
            <a:ext cx="4320481" cy="24482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267494"/>
            <a:ext cx="5904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Образовательные организации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ФСБ России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7" y="78162"/>
            <a:ext cx="1152525" cy="1854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045" y="78162"/>
            <a:ext cx="1116459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1316182" y="1187959"/>
            <a:ext cx="6552000" cy="5040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Московский пограничный институт ФСБ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России</a:t>
            </a:r>
            <a:b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филиалом в поселке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Оболенск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городского округа Серпухов, Московской области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316182" y="1781673"/>
            <a:ext cx="6552000" cy="5040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Голицинский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пограничный институт ФСБ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России</a:t>
            </a:r>
            <a:b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в городе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Голицыно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Московской области</a:t>
            </a:r>
            <a:endParaRPr lang="ru-RU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316182" y="2375387"/>
            <a:ext cx="6552000" cy="3240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Калининградский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пограничный институт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ФСБ России</a:t>
            </a:r>
            <a:endParaRPr lang="ru-RU" sz="1400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316182" y="2789101"/>
            <a:ext cx="6552000" cy="3240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Курганский пограничный институт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ФСБ России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316182" y="3202815"/>
            <a:ext cx="6552000" cy="3240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Хабаровский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пограничный институт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ФСБ России</a:t>
            </a:r>
            <a:endParaRPr lang="ru-RU" sz="1400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316182" y="3616529"/>
            <a:ext cx="6552000" cy="3240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Институт береговой охраны ФСБ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России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– в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городе Анапа, Краснодарского края</a:t>
            </a:r>
            <a:endParaRPr lang="ru-RU" sz="1400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300888" y="4443958"/>
            <a:ext cx="6552000" cy="5040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Первый Пограничный кадетский военный корпус ФСБ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России</a:t>
            </a:r>
            <a:b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– в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городе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Пушкин (г. Санкт-Петербург)</a:t>
            </a:r>
            <a:endParaRPr lang="ru-RU" sz="14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316182" y="774245"/>
            <a:ext cx="6552000" cy="3240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Пограничная академия  ФСБ России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316182" y="4030243"/>
            <a:ext cx="6552000" cy="3240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Институт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ФСБ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России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в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городе Ставрополь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53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 rot="10800000">
            <a:off x="3635896" y="995311"/>
            <a:ext cx="1296006" cy="59890"/>
          </a:xfrm>
          <a:prstGeom prst="rect">
            <a:avLst/>
          </a:prstGeom>
          <a:solidFill>
            <a:srgbClr val="C5ECF9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644425" y="203364"/>
            <a:ext cx="2160240" cy="8394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7" name="Picture 6" descr="L:\ФСБ\IMG_13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055118"/>
            <a:ext cx="3063568" cy="2072872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1" descr="L:\ФСБ\simbirsk_b_99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182" l="9898" r="97611">
                        <a14:foregroundMark x1="15529" y1="6364" x2="15529" y2="6364"/>
                        <a14:foregroundMark x1="12287" y1="4773" x2="12287" y2="4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23" r="3136"/>
          <a:stretch/>
        </p:blipFill>
        <p:spPr bwMode="auto">
          <a:xfrm>
            <a:off x="-21515" y="0"/>
            <a:ext cx="1543477" cy="9953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3" descr="L:\ФСБ\1315483265_204905304805705705605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79" y="1397359"/>
            <a:ext cx="2405165" cy="1345411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9" descr="L:\ФСБ\Без имени-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962" y="1397359"/>
            <a:ext cx="2114686" cy="148692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05549" y="26784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ru-RU" sz="3500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Обеспечение </a:t>
            </a:r>
          </a:p>
          <a:p>
            <a:pPr eaLnBrk="1" hangingPunct="1"/>
            <a:r>
              <a:rPr lang="ru-RU" sz="3500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служебным жильём</a:t>
            </a:r>
          </a:p>
        </p:txBody>
      </p:sp>
      <p:pic>
        <p:nvPicPr>
          <p:cNvPr id="16386" name="Picture 7" descr="L:\ФСБ\04_BIG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7" b="100000" l="5125" r="88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4" y="2283718"/>
            <a:ext cx="5095692" cy="2876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8" descr="L:\ФСБ\voe11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004" y="1397359"/>
            <a:ext cx="2983123" cy="193832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244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2747028" y="2643758"/>
            <a:ext cx="1248908" cy="24291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01316" y="1419622"/>
            <a:ext cx="1368152" cy="21602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95486"/>
            <a:ext cx="51125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все военнослужащие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пограничных органов 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включаются 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ru-RU" dirty="0"/>
              <a:t>   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реестр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участников накопительной ипотечной системы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1" b="91504" l="9810" r="96633">
                        <a14:foregroundMark x1="79941" y1="62598" x2="75110" y2="70117"/>
                        <a14:foregroundMark x1="46559" y1="75586" x2="52269" y2="76270"/>
                        <a14:foregroundMark x1="60469" y1="73535" x2="62518" y2="71289"/>
                        <a14:foregroundMark x1="62518" y1="69434" x2="62518" y2="69434"/>
                        <a14:backgroundMark x1="33529" y1="60547" x2="36310" y2="58691"/>
                        <a14:backgroundMark x1="75110" y1="55371" x2="78331" y2="62402"/>
                        <a14:backgroundMark x1="63543" y1="71191" x2="73499" y2="67188"/>
                        <a14:backgroundMark x1="53441" y1="65039" x2="53441" y2="65039"/>
                        <a14:backgroundMark x1="44949" y1="64453" x2="44949" y2="64453"/>
                        <a14:backgroundMark x1="46559" y1="64355" x2="49341" y2="64160"/>
                        <a14:backgroundMark x1="42899" y1="64160" x2="44949" y2="64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3" t="21776"/>
          <a:stretch/>
        </p:blipFill>
        <p:spPr>
          <a:xfrm>
            <a:off x="323528" y="2067694"/>
            <a:ext cx="2423500" cy="330313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11760" y="2176676"/>
            <a:ext cx="55002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разветвлённая система различных </a:t>
            </a:r>
            <a:r>
              <a:rPr lang="ru-RU" sz="3200" b="1" i="1" dirty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выплат</a:t>
            </a:r>
            <a:r>
              <a:rPr lang="ru-RU" sz="2400" dirty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ru-RU" sz="2800" b="1" i="1" dirty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денежных компенсаций</a:t>
            </a:r>
            <a:endParaRPr lang="ru-RU" sz="2400" b="1" i="1" dirty="0">
              <a:solidFill>
                <a:srgbClr val="66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47864" y="3611800"/>
            <a:ext cx="46766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объем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значимость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выполняемых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задач</a:t>
            </a:r>
            <a:endParaRPr lang="ru-RU" sz="2000" b="1" i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62870" y="3971840"/>
            <a:ext cx="47664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географические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климатические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условия</a:t>
            </a:r>
            <a:endParaRPr lang="ru-RU" sz="2000" b="1" i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73868" y="4331880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выслуга</a:t>
            </a:r>
            <a:endParaRPr lang="ru-RU" sz="2000" b="1" i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62870" y="4652548"/>
            <a:ext cx="16408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достижени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</a:t>
            </a:r>
            <a:endParaRPr lang="ru-RU" sz="2000" b="1" i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110773" y="3606811"/>
            <a:ext cx="5374596" cy="1485276"/>
          </a:xfrm>
          <a:prstGeom prst="roundRect">
            <a:avLst/>
          </a:prstGeom>
          <a:noFill/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478034" y="555526"/>
            <a:ext cx="1462118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100000">
                        <a14:foregroundMark x1="22632" y1="26279" x2="23684" y2="37442"/>
                        <a14:foregroundMark x1="23026" y1="40930" x2="25658" y2="54186"/>
                        <a14:foregroundMark x1="25526" y1="54884" x2="25658" y2="64186"/>
                        <a14:foregroundMark x1="25132" y1="67442" x2="27632" y2="84186"/>
                        <a14:foregroundMark x1="27500" y1="84651" x2="28947" y2="98837"/>
                        <a14:foregroundMark x1="26579" y1="930" x2="23158" y2="5814"/>
                        <a14:foregroundMark x1="24737" y1="1395" x2="23553" y2="488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18"/>
          <a:stretch/>
        </p:blipFill>
        <p:spPr>
          <a:xfrm>
            <a:off x="6248447" y="234342"/>
            <a:ext cx="2236922" cy="15822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Lef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59" b="95961" l="250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485" y="2452291"/>
            <a:ext cx="2151759" cy="1523043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 rot="10800000">
            <a:off x="4329934" y="1337628"/>
            <a:ext cx="1591535" cy="200482"/>
          </a:xfrm>
          <a:prstGeom prst="rect">
            <a:avLst/>
          </a:prstGeom>
          <a:solidFill>
            <a:srgbClr val="C5ECF9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 rot="16200000">
            <a:off x="59409" y="387597"/>
            <a:ext cx="850552" cy="178298"/>
          </a:xfrm>
          <a:prstGeom prst="rect">
            <a:avLst/>
          </a:prstGeom>
          <a:solidFill>
            <a:srgbClr val="C5E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25" name="Прямоугольник 24"/>
          <p:cNvSpPr/>
          <p:nvPr/>
        </p:nvSpPr>
        <p:spPr>
          <a:xfrm rot="5400000">
            <a:off x="5676008" y="3733598"/>
            <a:ext cx="489887" cy="18241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899592" y="3452328"/>
            <a:ext cx="2193848" cy="18927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69381"/>
            <a:ext cx="51125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социальный пакет </a:t>
            </a:r>
            <a:r>
              <a:rPr lang="ru-RU" sz="4000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пограничника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23928" y="671771"/>
            <a:ext cx="496855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66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ежегодные оплачиваемые </a:t>
            </a:r>
            <a:r>
              <a:rPr lang="ru-RU" sz="2800" b="1" i="1" dirty="0" smtClean="0">
                <a:solidFill>
                  <a:srgbClr val="66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отпуска</a:t>
            </a:r>
            <a:r>
              <a:rPr lang="ru-RU" sz="2400" dirty="0" smtClean="0">
                <a:solidFill>
                  <a:srgbClr val="66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i="1" dirty="0" smtClean="0">
                <a:solidFill>
                  <a:srgbClr val="66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 30 до 45 суток</a:t>
            </a:r>
            <a:endParaRPr lang="ru-RU" sz="2400" b="1" i="1" dirty="0">
              <a:solidFill>
                <a:srgbClr val="66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23928" y="166931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i="1" dirty="0">
                <a:solidFill>
                  <a:srgbClr val="66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дополнительные отпуска </a:t>
            </a:r>
            <a:r>
              <a:rPr lang="ru-RU" sz="2000" dirty="0">
                <a:solidFill>
                  <a:srgbClr val="66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 различным основаниям</a:t>
            </a:r>
            <a:endParaRPr lang="ru-RU" sz="2000" dirty="0">
              <a:solidFill>
                <a:srgbClr val="66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508104" y="3496466"/>
            <a:ext cx="327585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оплачивается 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проезд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 месту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отпуска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dirty="0"/>
              <a:t>  </a:t>
            </a:r>
            <a:r>
              <a:rPr lang="ru-RU" dirty="0" smtClean="0"/>
              <a:t>о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братно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41" b="98611" l="2500" r="82083">
                        <a14:foregroundMark x1="7708" y1="12037" x2="8958" y2="41667"/>
                        <a14:foregroundMark x1="45208" y1="45833" x2="48958" y2="28704"/>
                        <a14:foregroundMark x1="21458" y1="69444" x2="24375" y2="55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89" r="18160"/>
          <a:stretch/>
        </p:blipFill>
        <p:spPr>
          <a:xfrm>
            <a:off x="2987824" y="2818613"/>
            <a:ext cx="2232248" cy="1605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251520" y="3219467"/>
            <a:ext cx="42484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Тем, кто служит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ru-RU" dirty="0"/>
              <a:t>  </a:t>
            </a: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отдаленных </a:t>
            </a: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регионах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членам их семей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7614"/>
            <a:ext cx="2223767" cy="1712992"/>
          </a:xfrm>
          <a:prstGeom prst="ellipse">
            <a:avLst/>
          </a:prstGeom>
        </p:spPr>
      </p:pic>
      <p:cxnSp>
        <p:nvCxnSpPr>
          <p:cNvPr id="21" name="Соединительная линия уступом 20"/>
          <p:cNvCxnSpPr/>
          <p:nvPr/>
        </p:nvCxnSpPr>
        <p:spPr>
          <a:xfrm rot="16200000" flipH="1">
            <a:off x="2963870" y="1467676"/>
            <a:ext cx="1560076" cy="216024"/>
          </a:xfrm>
          <a:prstGeom prst="bentConnector3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олилиния 22"/>
          <p:cNvSpPr/>
          <p:nvPr/>
        </p:nvSpPr>
        <p:spPr>
          <a:xfrm>
            <a:off x="2369489" y="3888188"/>
            <a:ext cx="3204375" cy="834887"/>
          </a:xfrm>
          <a:custGeom>
            <a:avLst/>
            <a:gdLst>
              <a:gd name="connsiteX0" fmla="*/ 0 w 3204375"/>
              <a:gd name="connsiteY0" fmla="*/ 429370 h 834887"/>
              <a:gd name="connsiteX1" fmla="*/ 95415 w 3204375"/>
              <a:gd name="connsiteY1" fmla="*/ 413468 h 834887"/>
              <a:gd name="connsiteX2" fmla="*/ 143123 w 3204375"/>
              <a:gd name="connsiteY2" fmla="*/ 397565 h 834887"/>
              <a:gd name="connsiteX3" fmla="*/ 174928 w 3204375"/>
              <a:gd name="connsiteY3" fmla="*/ 389614 h 834887"/>
              <a:gd name="connsiteX4" fmla="*/ 222636 w 3204375"/>
              <a:gd name="connsiteY4" fmla="*/ 373711 h 834887"/>
              <a:gd name="connsiteX5" fmla="*/ 349857 w 3204375"/>
              <a:gd name="connsiteY5" fmla="*/ 381662 h 834887"/>
              <a:gd name="connsiteX6" fmla="*/ 397565 w 3204375"/>
              <a:gd name="connsiteY6" fmla="*/ 397565 h 834887"/>
              <a:gd name="connsiteX7" fmla="*/ 421419 w 3204375"/>
              <a:gd name="connsiteY7" fmla="*/ 405516 h 834887"/>
              <a:gd name="connsiteX8" fmla="*/ 469127 w 3204375"/>
              <a:gd name="connsiteY8" fmla="*/ 437322 h 834887"/>
              <a:gd name="connsiteX9" fmla="*/ 500932 w 3204375"/>
              <a:gd name="connsiteY9" fmla="*/ 492981 h 834887"/>
              <a:gd name="connsiteX10" fmla="*/ 508883 w 3204375"/>
              <a:gd name="connsiteY10" fmla="*/ 516835 h 834887"/>
              <a:gd name="connsiteX11" fmla="*/ 572494 w 3204375"/>
              <a:gd name="connsiteY11" fmla="*/ 588396 h 834887"/>
              <a:gd name="connsiteX12" fmla="*/ 636104 w 3204375"/>
              <a:gd name="connsiteY12" fmla="*/ 659958 h 834887"/>
              <a:gd name="connsiteX13" fmla="*/ 683812 w 3204375"/>
              <a:gd name="connsiteY13" fmla="*/ 691763 h 834887"/>
              <a:gd name="connsiteX14" fmla="*/ 747422 w 3204375"/>
              <a:gd name="connsiteY14" fmla="*/ 731520 h 834887"/>
              <a:gd name="connsiteX15" fmla="*/ 787179 w 3204375"/>
              <a:gd name="connsiteY15" fmla="*/ 771276 h 834887"/>
              <a:gd name="connsiteX16" fmla="*/ 803081 w 3204375"/>
              <a:gd name="connsiteY16" fmla="*/ 795130 h 834887"/>
              <a:gd name="connsiteX17" fmla="*/ 890546 w 3204375"/>
              <a:gd name="connsiteY17" fmla="*/ 811033 h 834887"/>
              <a:gd name="connsiteX18" fmla="*/ 1232452 w 3204375"/>
              <a:gd name="connsiteY18" fmla="*/ 834887 h 834887"/>
              <a:gd name="connsiteX19" fmla="*/ 1359673 w 3204375"/>
              <a:gd name="connsiteY19" fmla="*/ 818984 h 834887"/>
              <a:gd name="connsiteX20" fmla="*/ 1383527 w 3204375"/>
              <a:gd name="connsiteY20" fmla="*/ 803082 h 834887"/>
              <a:gd name="connsiteX21" fmla="*/ 1391478 w 3204375"/>
              <a:gd name="connsiteY21" fmla="*/ 779228 h 834887"/>
              <a:gd name="connsiteX22" fmla="*/ 1447137 w 3204375"/>
              <a:gd name="connsiteY22" fmla="*/ 723569 h 834887"/>
              <a:gd name="connsiteX23" fmla="*/ 1478942 w 3204375"/>
              <a:gd name="connsiteY23" fmla="*/ 691763 h 834887"/>
              <a:gd name="connsiteX24" fmla="*/ 1510748 w 3204375"/>
              <a:gd name="connsiteY24" fmla="*/ 644055 h 834887"/>
              <a:gd name="connsiteX25" fmla="*/ 1526650 w 3204375"/>
              <a:gd name="connsiteY25" fmla="*/ 620202 h 834887"/>
              <a:gd name="connsiteX26" fmla="*/ 1566407 w 3204375"/>
              <a:gd name="connsiteY26" fmla="*/ 572494 h 834887"/>
              <a:gd name="connsiteX27" fmla="*/ 1614114 w 3204375"/>
              <a:gd name="connsiteY27" fmla="*/ 532737 h 834887"/>
              <a:gd name="connsiteX28" fmla="*/ 1653871 w 3204375"/>
              <a:gd name="connsiteY28" fmla="*/ 485029 h 834887"/>
              <a:gd name="connsiteX29" fmla="*/ 1717481 w 3204375"/>
              <a:gd name="connsiteY29" fmla="*/ 469127 h 834887"/>
              <a:gd name="connsiteX30" fmla="*/ 1749287 w 3204375"/>
              <a:gd name="connsiteY30" fmla="*/ 453224 h 834887"/>
              <a:gd name="connsiteX31" fmla="*/ 2122998 w 3204375"/>
              <a:gd name="connsiteY31" fmla="*/ 469127 h 834887"/>
              <a:gd name="connsiteX32" fmla="*/ 2154803 w 3204375"/>
              <a:gd name="connsiteY32" fmla="*/ 492981 h 834887"/>
              <a:gd name="connsiteX33" fmla="*/ 2234316 w 3204375"/>
              <a:gd name="connsiteY33" fmla="*/ 524786 h 834887"/>
              <a:gd name="connsiteX34" fmla="*/ 2266121 w 3204375"/>
              <a:gd name="connsiteY34" fmla="*/ 548640 h 834887"/>
              <a:gd name="connsiteX35" fmla="*/ 2313829 w 3204375"/>
              <a:gd name="connsiteY35" fmla="*/ 580445 h 834887"/>
              <a:gd name="connsiteX36" fmla="*/ 2337683 w 3204375"/>
              <a:gd name="connsiteY36" fmla="*/ 596348 h 834887"/>
              <a:gd name="connsiteX37" fmla="*/ 2393342 w 3204375"/>
              <a:gd name="connsiteY37" fmla="*/ 612250 h 834887"/>
              <a:gd name="connsiteX38" fmla="*/ 2639833 w 3204375"/>
              <a:gd name="connsiteY38" fmla="*/ 604299 h 834887"/>
              <a:gd name="connsiteX39" fmla="*/ 2663687 w 3204375"/>
              <a:gd name="connsiteY39" fmla="*/ 572494 h 834887"/>
              <a:gd name="connsiteX40" fmla="*/ 2703443 w 3204375"/>
              <a:gd name="connsiteY40" fmla="*/ 556591 h 834887"/>
              <a:gd name="connsiteX41" fmla="*/ 2735248 w 3204375"/>
              <a:gd name="connsiteY41" fmla="*/ 532737 h 834887"/>
              <a:gd name="connsiteX42" fmla="*/ 2790908 w 3204375"/>
              <a:gd name="connsiteY42" fmla="*/ 485029 h 834887"/>
              <a:gd name="connsiteX43" fmla="*/ 2822713 w 3204375"/>
              <a:gd name="connsiteY43" fmla="*/ 437322 h 834887"/>
              <a:gd name="connsiteX44" fmla="*/ 2838615 w 3204375"/>
              <a:gd name="connsiteY44" fmla="*/ 413468 h 834887"/>
              <a:gd name="connsiteX45" fmla="*/ 2854518 w 3204375"/>
              <a:gd name="connsiteY45" fmla="*/ 365760 h 834887"/>
              <a:gd name="connsiteX46" fmla="*/ 2862469 w 3204375"/>
              <a:gd name="connsiteY46" fmla="*/ 333955 h 834887"/>
              <a:gd name="connsiteX47" fmla="*/ 2886323 w 3204375"/>
              <a:gd name="connsiteY47" fmla="*/ 310101 h 834887"/>
              <a:gd name="connsiteX48" fmla="*/ 2902226 w 3204375"/>
              <a:gd name="connsiteY48" fmla="*/ 262393 h 834887"/>
              <a:gd name="connsiteX49" fmla="*/ 2949934 w 3204375"/>
              <a:gd name="connsiteY49" fmla="*/ 222636 h 834887"/>
              <a:gd name="connsiteX50" fmla="*/ 2973788 w 3204375"/>
              <a:gd name="connsiteY50" fmla="*/ 206734 h 834887"/>
              <a:gd name="connsiteX51" fmla="*/ 2997641 w 3204375"/>
              <a:gd name="connsiteY51" fmla="*/ 182880 h 834887"/>
              <a:gd name="connsiteX52" fmla="*/ 3021495 w 3204375"/>
              <a:gd name="connsiteY52" fmla="*/ 166977 h 834887"/>
              <a:gd name="connsiteX53" fmla="*/ 3045349 w 3204375"/>
              <a:gd name="connsiteY53" fmla="*/ 143123 h 834887"/>
              <a:gd name="connsiteX54" fmla="*/ 3124862 w 3204375"/>
              <a:gd name="connsiteY54" fmla="*/ 95415 h 834887"/>
              <a:gd name="connsiteX55" fmla="*/ 3140765 w 3204375"/>
              <a:gd name="connsiteY55" fmla="*/ 71562 h 834887"/>
              <a:gd name="connsiteX56" fmla="*/ 3156668 w 3204375"/>
              <a:gd name="connsiteY56" fmla="*/ 23854 h 834887"/>
              <a:gd name="connsiteX57" fmla="*/ 3180521 w 3204375"/>
              <a:gd name="connsiteY57" fmla="*/ 15902 h 834887"/>
              <a:gd name="connsiteX58" fmla="*/ 3204375 w 3204375"/>
              <a:gd name="connsiteY58" fmla="*/ 0 h 83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204375" h="834887">
                <a:moveTo>
                  <a:pt x="0" y="429370"/>
                </a:moveTo>
                <a:cubicBezTo>
                  <a:pt x="31805" y="424069"/>
                  <a:pt x="64826" y="423665"/>
                  <a:pt x="95415" y="413468"/>
                </a:cubicBezTo>
                <a:cubicBezTo>
                  <a:pt x="111318" y="408167"/>
                  <a:pt x="126861" y="401630"/>
                  <a:pt x="143123" y="397565"/>
                </a:cubicBezTo>
                <a:cubicBezTo>
                  <a:pt x="153725" y="394915"/>
                  <a:pt x="164461" y="392754"/>
                  <a:pt x="174928" y="389614"/>
                </a:cubicBezTo>
                <a:cubicBezTo>
                  <a:pt x="190984" y="384797"/>
                  <a:pt x="222636" y="373711"/>
                  <a:pt x="222636" y="373711"/>
                </a:cubicBezTo>
                <a:cubicBezTo>
                  <a:pt x="265043" y="376361"/>
                  <a:pt x="307757" y="375921"/>
                  <a:pt x="349857" y="381662"/>
                </a:cubicBezTo>
                <a:cubicBezTo>
                  <a:pt x="366466" y="383927"/>
                  <a:pt x="381662" y="392264"/>
                  <a:pt x="397565" y="397565"/>
                </a:cubicBezTo>
                <a:lnTo>
                  <a:pt x="421419" y="405516"/>
                </a:lnTo>
                <a:cubicBezTo>
                  <a:pt x="437322" y="416118"/>
                  <a:pt x="460580" y="420227"/>
                  <a:pt x="469127" y="437322"/>
                </a:cubicBezTo>
                <a:cubicBezTo>
                  <a:pt x="489303" y="477675"/>
                  <a:pt x="478454" y="459265"/>
                  <a:pt x="500932" y="492981"/>
                </a:cubicBezTo>
                <a:cubicBezTo>
                  <a:pt x="503582" y="500932"/>
                  <a:pt x="504725" y="509558"/>
                  <a:pt x="508883" y="516835"/>
                </a:cubicBezTo>
                <a:cubicBezTo>
                  <a:pt x="528068" y="550410"/>
                  <a:pt x="545871" y="557970"/>
                  <a:pt x="572494" y="588396"/>
                </a:cubicBezTo>
                <a:cubicBezTo>
                  <a:pt x="605957" y="626639"/>
                  <a:pt x="569669" y="615668"/>
                  <a:pt x="636104" y="659958"/>
                </a:cubicBezTo>
                <a:lnTo>
                  <a:pt x="683812" y="691763"/>
                </a:lnTo>
                <a:cubicBezTo>
                  <a:pt x="726991" y="756534"/>
                  <a:pt x="659111" y="665287"/>
                  <a:pt x="747422" y="731520"/>
                </a:cubicBezTo>
                <a:cubicBezTo>
                  <a:pt x="826023" y="790471"/>
                  <a:pt x="710396" y="745683"/>
                  <a:pt x="787179" y="771276"/>
                </a:cubicBezTo>
                <a:cubicBezTo>
                  <a:pt x="792480" y="779227"/>
                  <a:pt x="794784" y="790389"/>
                  <a:pt x="803081" y="795130"/>
                </a:cubicBezTo>
                <a:cubicBezTo>
                  <a:pt x="807653" y="797742"/>
                  <a:pt x="890339" y="811002"/>
                  <a:pt x="890546" y="811033"/>
                </a:cubicBezTo>
                <a:cubicBezTo>
                  <a:pt x="1066408" y="837411"/>
                  <a:pt x="988186" y="826463"/>
                  <a:pt x="1232452" y="834887"/>
                </a:cubicBezTo>
                <a:cubicBezTo>
                  <a:pt x="1252179" y="833369"/>
                  <a:pt x="1325347" y="836146"/>
                  <a:pt x="1359673" y="818984"/>
                </a:cubicBezTo>
                <a:cubicBezTo>
                  <a:pt x="1368220" y="814710"/>
                  <a:pt x="1375576" y="808383"/>
                  <a:pt x="1383527" y="803082"/>
                </a:cubicBezTo>
                <a:cubicBezTo>
                  <a:pt x="1386177" y="795131"/>
                  <a:pt x="1386242" y="785773"/>
                  <a:pt x="1391478" y="779228"/>
                </a:cubicBezTo>
                <a:cubicBezTo>
                  <a:pt x="1407869" y="758740"/>
                  <a:pt x="1428584" y="742122"/>
                  <a:pt x="1447137" y="723569"/>
                </a:cubicBezTo>
                <a:cubicBezTo>
                  <a:pt x="1457739" y="712967"/>
                  <a:pt x="1470625" y="704238"/>
                  <a:pt x="1478942" y="691763"/>
                </a:cubicBezTo>
                <a:lnTo>
                  <a:pt x="1510748" y="644055"/>
                </a:lnTo>
                <a:lnTo>
                  <a:pt x="1526650" y="620202"/>
                </a:lnTo>
                <a:cubicBezTo>
                  <a:pt x="1540009" y="580122"/>
                  <a:pt x="1525970" y="607154"/>
                  <a:pt x="1566407" y="572494"/>
                </a:cubicBezTo>
                <a:cubicBezTo>
                  <a:pt x="1619985" y="526571"/>
                  <a:pt x="1561388" y="567890"/>
                  <a:pt x="1614114" y="532737"/>
                </a:cubicBezTo>
                <a:cubicBezTo>
                  <a:pt x="1622681" y="519886"/>
                  <a:pt x="1639231" y="491683"/>
                  <a:pt x="1653871" y="485029"/>
                </a:cubicBezTo>
                <a:cubicBezTo>
                  <a:pt x="1673768" y="475985"/>
                  <a:pt x="1717481" y="469127"/>
                  <a:pt x="1717481" y="469127"/>
                </a:cubicBezTo>
                <a:cubicBezTo>
                  <a:pt x="1728083" y="463826"/>
                  <a:pt x="1737436" y="453482"/>
                  <a:pt x="1749287" y="453224"/>
                </a:cubicBezTo>
                <a:cubicBezTo>
                  <a:pt x="2025381" y="447221"/>
                  <a:pt x="1982717" y="441069"/>
                  <a:pt x="2122998" y="469127"/>
                </a:cubicBezTo>
                <a:cubicBezTo>
                  <a:pt x="2133600" y="477078"/>
                  <a:pt x="2142950" y="487055"/>
                  <a:pt x="2154803" y="492981"/>
                </a:cubicBezTo>
                <a:cubicBezTo>
                  <a:pt x="2226181" y="528670"/>
                  <a:pt x="2178732" y="490045"/>
                  <a:pt x="2234316" y="524786"/>
                </a:cubicBezTo>
                <a:cubicBezTo>
                  <a:pt x="2245554" y="531810"/>
                  <a:pt x="2255264" y="541040"/>
                  <a:pt x="2266121" y="548640"/>
                </a:cubicBezTo>
                <a:cubicBezTo>
                  <a:pt x="2281779" y="559600"/>
                  <a:pt x="2297926" y="569843"/>
                  <a:pt x="2313829" y="580445"/>
                </a:cubicBezTo>
                <a:cubicBezTo>
                  <a:pt x="2321780" y="585746"/>
                  <a:pt x="2328412" y="594030"/>
                  <a:pt x="2337683" y="596348"/>
                </a:cubicBezTo>
                <a:cubicBezTo>
                  <a:pt x="2377619" y="606332"/>
                  <a:pt x="2359121" y="600843"/>
                  <a:pt x="2393342" y="612250"/>
                </a:cubicBezTo>
                <a:lnTo>
                  <a:pt x="2639833" y="604299"/>
                </a:lnTo>
                <a:cubicBezTo>
                  <a:pt x="2652944" y="602371"/>
                  <a:pt x="2653085" y="580445"/>
                  <a:pt x="2663687" y="572494"/>
                </a:cubicBezTo>
                <a:cubicBezTo>
                  <a:pt x="2675105" y="563930"/>
                  <a:pt x="2690966" y="563523"/>
                  <a:pt x="2703443" y="556591"/>
                </a:cubicBezTo>
                <a:cubicBezTo>
                  <a:pt x="2715027" y="550155"/>
                  <a:pt x="2724464" y="540440"/>
                  <a:pt x="2735248" y="532737"/>
                </a:cubicBezTo>
                <a:cubicBezTo>
                  <a:pt x="2763339" y="512672"/>
                  <a:pt x="2765271" y="517075"/>
                  <a:pt x="2790908" y="485029"/>
                </a:cubicBezTo>
                <a:cubicBezTo>
                  <a:pt x="2802847" y="470105"/>
                  <a:pt x="2812111" y="453224"/>
                  <a:pt x="2822713" y="437322"/>
                </a:cubicBezTo>
                <a:cubicBezTo>
                  <a:pt x="2828014" y="429371"/>
                  <a:pt x="2835593" y="422534"/>
                  <a:pt x="2838615" y="413468"/>
                </a:cubicBezTo>
                <a:cubicBezTo>
                  <a:pt x="2843916" y="397565"/>
                  <a:pt x="2850453" y="382022"/>
                  <a:pt x="2854518" y="365760"/>
                </a:cubicBezTo>
                <a:cubicBezTo>
                  <a:pt x="2857168" y="355158"/>
                  <a:pt x="2857047" y="343443"/>
                  <a:pt x="2862469" y="333955"/>
                </a:cubicBezTo>
                <a:cubicBezTo>
                  <a:pt x="2868048" y="324192"/>
                  <a:pt x="2878372" y="318052"/>
                  <a:pt x="2886323" y="310101"/>
                </a:cubicBezTo>
                <a:cubicBezTo>
                  <a:pt x="2891624" y="294198"/>
                  <a:pt x="2888278" y="271692"/>
                  <a:pt x="2902226" y="262393"/>
                </a:cubicBezTo>
                <a:cubicBezTo>
                  <a:pt x="2961458" y="222904"/>
                  <a:pt x="2888704" y="273661"/>
                  <a:pt x="2949934" y="222636"/>
                </a:cubicBezTo>
                <a:cubicBezTo>
                  <a:pt x="2957275" y="216518"/>
                  <a:pt x="2966447" y="212852"/>
                  <a:pt x="2973788" y="206734"/>
                </a:cubicBezTo>
                <a:cubicBezTo>
                  <a:pt x="2982426" y="199535"/>
                  <a:pt x="2989003" y="190079"/>
                  <a:pt x="2997641" y="182880"/>
                </a:cubicBezTo>
                <a:cubicBezTo>
                  <a:pt x="3004982" y="176762"/>
                  <a:pt x="3014154" y="173095"/>
                  <a:pt x="3021495" y="166977"/>
                </a:cubicBezTo>
                <a:cubicBezTo>
                  <a:pt x="3030134" y="159778"/>
                  <a:pt x="3036473" y="150027"/>
                  <a:pt x="3045349" y="143123"/>
                </a:cubicBezTo>
                <a:cubicBezTo>
                  <a:pt x="3079889" y="116259"/>
                  <a:pt x="3090245" y="112724"/>
                  <a:pt x="3124862" y="95415"/>
                </a:cubicBezTo>
                <a:cubicBezTo>
                  <a:pt x="3130163" y="87464"/>
                  <a:pt x="3136884" y="80294"/>
                  <a:pt x="3140765" y="71562"/>
                </a:cubicBezTo>
                <a:cubicBezTo>
                  <a:pt x="3147573" y="56244"/>
                  <a:pt x="3140766" y="29156"/>
                  <a:pt x="3156668" y="23854"/>
                </a:cubicBezTo>
                <a:cubicBezTo>
                  <a:pt x="3164619" y="21203"/>
                  <a:pt x="3173025" y="19650"/>
                  <a:pt x="3180521" y="15902"/>
                </a:cubicBezTo>
                <a:cubicBezTo>
                  <a:pt x="3189068" y="11628"/>
                  <a:pt x="3204375" y="0"/>
                  <a:pt x="3204375" y="0"/>
                </a:cubicBezTo>
              </a:path>
            </a:pathLst>
          </a:custGeom>
          <a:noFill/>
          <a:ln w="19050">
            <a:solidFill>
              <a:srgbClr val="CC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78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 rot="5400000">
            <a:off x="4252168" y="3280512"/>
            <a:ext cx="341592" cy="133976"/>
          </a:xfrm>
          <a:prstGeom prst="rect">
            <a:avLst/>
          </a:prstGeom>
          <a:solidFill>
            <a:srgbClr val="C5E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868144" y="2715766"/>
            <a:ext cx="1152128" cy="107484"/>
          </a:xfrm>
          <a:prstGeom prst="rect">
            <a:avLst/>
          </a:prstGeom>
          <a:solidFill>
            <a:srgbClr val="C5E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 rot="5400000">
            <a:off x="6513942" y="3222096"/>
            <a:ext cx="260875" cy="11231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275856" y="2931790"/>
            <a:ext cx="1354994" cy="4826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483769" y="555526"/>
            <a:ext cx="562906" cy="24054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324094"/>
            <a:ext cx="1152128" cy="159423"/>
          </a:xfrm>
          <a:prstGeom prst="rect">
            <a:avLst/>
          </a:prstGeom>
          <a:solidFill>
            <a:srgbClr val="C5E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pic>
        <p:nvPicPr>
          <p:cNvPr id="17411" name="Picture 5" descr="L:\ФСБ\130075957815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32625"/>
            <a:ext cx="2814473" cy="15831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3" descr="L:\ФСБ\60968_890x7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871" y="1132625"/>
            <a:ext cx="2474638" cy="13287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 descr="L:\ФСБ\opstrutz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145" y="1132625"/>
            <a:ext cx="2331613" cy="1314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8" descr="L:\ФСБ\sanatoriy-leningrad-700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237" y="3633962"/>
            <a:ext cx="2501521" cy="1254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L:\ФСБ\ks_s_kislov_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33963"/>
            <a:ext cx="2474199" cy="1254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2" descr="L:\ФСБ\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530" y="3518296"/>
            <a:ext cx="3061979" cy="1465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95736" y="2570189"/>
            <a:ext cx="65925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/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Качественный отдых в 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ведомственных санаториях и пансионатах</a:t>
            </a:r>
            <a:endParaRPr lang="ru-RU" sz="2800" b="1" i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6234" y="71349"/>
            <a:ext cx="53285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Высококвалифицированное </a:t>
            </a:r>
            <a:b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медицинское обеспечение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3313463" y="461535"/>
            <a:ext cx="1322826" cy="16594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 rot="16200000">
            <a:off x="4684309" y="190417"/>
            <a:ext cx="462976" cy="320522"/>
          </a:xfrm>
          <a:prstGeom prst="rect">
            <a:avLst/>
          </a:prstGeom>
          <a:solidFill>
            <a:srgbClr val="C5E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93801" y="555526"/>
            <a:ext cx="1369888" cy="72008"/>
          </a:xfrm>
          <a:prstGeom prst="rect">
            <a:avLst/>
          </a:prstGeom>
          <a:solidFill>
            <a:srgbClr val="C5E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860032" y="4358406"/>
            <a:ext cx="1152128" cy="31255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92080" y="1427067"/>
            <a:ext cx="1296144" cy="21732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996146"/>
            <a:ext cx="3744416" cy="405084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" b="99250" l="10000" r="90000">
                        <a14:backgroundMark x1="57500" y1="89500" x2="57500" y2="82375"/>
                        <a14:backgroundMark x1="57188" y1="89250" x2="56250" y2="87125"/>
                        <a14:backgroundMark x1="56875" y1="83250" x2="56875" y2="85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8840" y="957272"/>
            <a:ext cx="1276560" cy="3056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3313463" y="1122285"/>
            <a:ext cx="5022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53127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ОТ </a:t>
            </a:r>
            <a:r>
              <a:rPr lang="ru-RU" sz="3200" b="1" i="1" dirty="0" smtClean="0">
                <a:solidFill>
                  <a:srgbClr val="353127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РЯДОВОГО</a:t>
            </a:r>
            <a:endParaRPr lang="ru-RU" sz="2000" b="1" dirty="0">
              <a:solidFill>
                <a:srgbClr val="353127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9779"/>
            <a:ext cx="2880320" cy="2069606"/>
          </a:xfrm>
          <a:prstGeom prst="flowChartMagneticTape">
            <a:avLst/>
          </a:prstGeom>
        </p:spPr>
      </p:pic>
      <p:cxnSp>
        <p:nvCxnSpPr>
          <p:cNvPr id="21" name="Соединительная линия уступом 20"/>
          <p:cNvCxnSpPr/>
          <p:nvPr/>
        </p:nvCxnSpPr>
        <p:spPr>
          <a:xfrm rot="16200000" flipH="1">
            <a:off x="4187380" y="2170223"/>
            <a:ext cx="2552964" cy="1651427"/>
          </a:xfrm>
          <a:prstGeom prst="bentConnector3">
            <a:avLst>
              <a:gd name="adj1" fmla="val 50000"/>
            </a:avLst>
          </a:prstGeom>
          <a:ln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4276322" y="4317019"/>
            <a:ext cx="28988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353127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ДО </a:t>
            </a:r>
            <a:r>
              <a:rPr lang="ru-RU" sz="4000" b="1" i="1" dirty="0">
                <a:solidFill>
                  <a:srgbClr val="353127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ГЕНЕРАЛА</a:t>
            </a:r>
            <a:endParaRPr lang="ru-RU" sz="3600" b="1" i="1" dirty="0">
              <a:solidFill>
                <a:srgbClr val="353127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4068" y="3848618"/>
            <a:ext cx="407391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бесплатное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первое </a:t>
            </a: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высшее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образование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536" b="75179" l="39286" r="60536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00" t="20601" r="37401" b="23400"/>
          <a:stretch/>
        </p:blipFill>
        <p:spPr>
          <a:xfrm rot="819568">
            <a:off x="6567185" y="2017033"/>
            <a:ext cx="1118266" cy="2485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4672" y="163791"/>
            <a:ext cx="80648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3000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ВЫСШЕЕ ОБРАЗОВАНИЕ</a:t>
            </a:r>
            <a:r>
              <a:rPr lang="ru-RU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ussia" pitchFamily="34" charset="0"/>
                <a:ea typeface="Russia" pitchFamily="34" charset="0"/>
                <a:cs typeface="Russia" pitchFamily="34" charset="0"/>
              </a:rPr>
              <a:t> </a:t>
            </a:r>
            <a:r>
              <a:rPr lang="ru-RU" sz="3000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3000" b="1" i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ВУЗАХ </a:t>
            </a:r>
            <a:r>
              <a:rPr lang="ru-RU" sz="3000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ФСБ РОССИИ</a:t>
            </a:r>
          </a:p>
        </p:txBody>
      </p:sp>
    </p:spTree>
    <p:extLst>
      <p:ext uri="{BB962C8B-B14F-4D97-AF65-F5344CB8AC3E}">
        <p14:creationId xmlns:p14="http://schemas.microsoft.com/office/powerpoint/2010/main" val="404865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1_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2_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4.xml><?xml version="1.0" encoding="utf-8"?>
<a:theme xmlns:a="http://schemas.openxmlformats.org/drawingml/2006/main" name="3_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10599</TotalTime>
  <Words>254</Words>
  <Application>Microsoft Office PowerPoint</Application>
  <PresentationFormat>Экран (16:9)</PresentationFormat>
  <Paragraphs>77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Грань</vt:lpstr>
      <vt:lpstr>1_Грань</vt:lpstr>
      <vt:lpstr>2_Грань</vt:lpstr>
      <vt:lpstr>3_Грань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A_V_Ryjov</cp:lastModifiedBy>
  <cp:revision>1</cp:revision>
  <dcterms:created xsi:type="dcterms:W3CDTF">2011-07-07T07:58:37Z</dcterms:created>
  <dcterms:modified xsi:type="dcterms:W3CDTF">2025-09-09T09:00:54Z</dcterms:modified>
</cp:coreProperties>
</file>